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1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4661"/>
    <a:srgbClr val="E45B0E"/>
    <a:srgbClr val="FFFFFF"/>
    <a:srgbClr val="2D719B"/>
    <a:srgbClr val="282560"/>
    <a:srgbClr val="D5DB27"/>
    <a:srgbClr val="D0E8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1FD56-F71D-E0ED-F4B2-DFA27643E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4A39E4-1FD7-0DCB-8D93-DB8A89C704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04C231-059B-A4F4-2726-B0811C961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E911-08D3-434D-996A-7C808635710B}" type="datetimeFigureOut">
              <a:rPr lang="sr-Latn-RS" smtClean="0"/>
              <a:t>22.8.2024.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80295-117D-4B2A-98DD-A4E547914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048CF4-DC14-997B-E145-544108548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936D-1A3D-4EFE-AC29-B6A5B14A01F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84271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B5B06-AF0B-6365-5E8D-3223FA414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DEF9EB-2647-CCB1-DA98-0E27360027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2AE2F-CB75-4EF3-BDDA-9726F4735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E911-08D3-434D-996A-7C808635710B}" type="datetimeFigureOut">
              <a:rPr lang="sr-Latn-RS" smtClean="0"/>
              <a:t>22.8.2024.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22080-7B71-9116-5344-98662F343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E8827F-DCD5-E8EF-2B7F-3A52B3B5E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936D-1A3D-4EFE-AC29-B6A5B14A01F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2225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B9EAE3-4D26-06EF-F4AE-EE647A9562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BAF59C-C936-807A-2385-D240D135F4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4818A-8D51-D1A1-803A-29D38FEF9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E911-08D3-434D-996A-7C808635710B}" type="datetimeFigureOut">
              <a:rPr lang="sr-Latn-RS" smtClean="0"/>
              <a:t>22.8.2024.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D3921-146C-7FB0-F79E-F125FE645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09C3E-6A30-39D4-C044-90C905B56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936D-1A3D-4EFE-AC29-B6A5B14A01F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86198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A8E3C-0795-108C-719A-490FF94B4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9CC70-0C5B-35AD-D338-2D2748BEB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82485-D13A-F5B6-CC2A-B6AB0DBB4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E911-08D3-434D-996A-7C808635710B}" type="datetimeFigureOut">
              <a:rPr lang="sr-Latn-RS" smtClean="0"/>
              <a:t>22.8.2024.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BC2971-7CD7-56D0-0A5B-466F2C64B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E121C6-AE90-1DDA-0226-85E3B26D4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936D-1A3D-4EFE-AC29-B6A5B14A01F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25715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93ACE-CE91-34F0-E31F-6E694EF67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B7726F-8C5F-857E-4790-82FC5B54F0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EC617-C2CA-81EB-B90C-CA05B179D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E911-08D3-434D-996A-7C808635710B}" type="datetimeFigureOut">
              <a:rPr lang="sr-Latn-RS" smtClean="0"/>
              <a:t>22.8.2024.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71F15-0F01-DD29-12D3-3B4B062C9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1AE6A1-775C-B92A-4164-A600A5B91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936D-1A3D-4EFE-AC29-B6A5B14A01F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846600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3B04C-D406-6554-4FAE-64C9575C5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3B75D-294A-9A6C-E04B-DFE479C4FB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77E572-CF7D-2651-EA31-1E9DEA26E0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7D769A-15AF-9A19-F91F-B715F8832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E911-08D3-434D-996A-7C808635710B}" type="datetimeFigureOut">
              <a:rPr lang="sr-Latn-RS" smtClean="0"/>
              <a:t>22.8.2024.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5F8837-1ADE-6736-517D-00FCB21E8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A42704-6E65-3221-069D-8ACA601EA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936D-1A3D-4EFE-AC29-B6A5B14A01F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20234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98821-F5AF-1D37-F2B7-600EC6748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35C1F6-CF7A-EB4E-E141-BABD54C1BD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FCCA99-EC3F-70A6-F67D-13BE3FE46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3A2330-9EC7-AF42-170A-4E3E868501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1668B7-A8F9-996D-0179-8D23D7D8E0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777BD4-E84D-7B45-3A0F-7C8C7B866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E911-08D3-434D-996A-7C808635710B}" type="datetimeFigureOut">
              <a:rPr lang="sr-Latn-RS" smtClean="0"/>
              <a:t>22.8.2024.</a:t>
            </a:fld>
            <a:endParaRPr lang="sr-Latn-R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EF9B4F-B33C-FF47-F50C-4B42AFB0E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DD9BE0-B0A4-64F2-C64A-7C62932B5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936D-1A3D-4EFE-AC29-B6A5B14A01F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43474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E1A2F-0757-43CD-273D-6334A680E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F072D4-683E-537D-2337-E187FD81D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E911-08D3-434D-996A-7C808635710B}" type="datetimeFigureOut">
              <a:rPr lang="sr-Latn-RS" smtClean="0"/>
              <a:t>22.8.2024.</a:t>
            </a:fld>
            <a:endParaRPr lang="sr-Latn-R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CAAD5F-A380-5C3E-A6A9-5140DDF35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6A7484-1452-7816-43CD-5D18554E0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936D-1A3D-4EFE-AC29-B6A5B14A01F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64470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77EA72-5C8F-B575-5071-B47268B20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E911-08D3-434D-996A-7C808635710B}" type="datetimeFigureOut">
              <a:rPr lang="sr-Latn-RS" smtClean="0"/>
              <a:t>22.8.2024.</a:t>
            </a:fld>
            <a:endParaRPr lang="sr-Latn-R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3304F-4B3E-B200-BE02-A2F93394B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B7A157-C332-C211-6C52-27E9429D8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936D-1A3D-4EFE-AC29-B6A5B14A01F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285198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27CBC-D528-A68C-28C7-3CA48F954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2FC74-62E2-B3C2-FFB8-AAA45E3DD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8ED479-6D23-86E4-CEDB-DAFC8EA9D7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0EB182-8D22-1C36-C17B-5C5F85D0A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E911-08D3-434D-996A-7C808635710B}" type="datetimeFigureOut">
              <a:rPr lang="sr-Latn-RS" smtClean="0"/>
              <a:t>22.8.2024.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2F8B80-741B-23B0-1DAD-8119AD861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F14ACE-5CED-E29E-830F-FF58A8DA9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936D-1A3D-4EFE-AC29-B6A5B14A01F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279149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E5081-751B-BD2E-6F21-55C77FCD2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A76230-B1BB-AC52-4EE7-3D645880C2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2F286B-35F5-13C3-B5BA-1BB2FB869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39A2AE-A54D-B65E-683A-7C66AC616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E911-08D3-434D-996A-7C808635710B}" type="datetimeFigureOut">
              <a:rPr lang="sr-Latn-RS" smtClean="0"/>
              <a:t>22.8.2024.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164496-2D03-7A32-5D38-1ADD930B6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EE3C39-F7A7-01C0-BC6A-3DE274CDA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936D-1A3D-4EFE-AC29-B6A5B14A01F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59389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3BBAE5-1AAF-BBDE-FE08-652748D2F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719EB5-21AE-47AB-5764-761BAA9D46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80A25-629A-A490-43CB-1023BC7C24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6E911-08D3-434D-996A-7C808635710B}" type="datetimeFigureOut">
              <a:rPr lang="sr-Latn-RS" smtClean="0"/>
              <a:t>22.8.2024.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2D7F31-ACA8-59BF-81D7-A79C9F2921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F2ABC-66E2-3A51-8A9D-BA77BB4ACE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D936D-1A3D-4EFE-AC29-B6A5B14A01F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30163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FD2720D0-D7F6-5988-A9EB-9C1A8ADA0D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33" b="7310"/>
          <a:stretch/>
        </p:blipFill>
        <p:spPr>
          <a:xfrm>
            <a:off x="-16042" y="-13237"/>
            <a:ext cx="12208042" cy="6871237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01E82DF-77C0-103D-6722-C85FA95EF81A}"/>
              </a:ext>
            </a:extLst>
          </p:cNvPr>
          <p:cNvCxnSpPr/>
          <p:nvPr/>
        </p:nvCxnSpPr>
        <p:spPr>
          <a:xfrm>
            <a:off x="0" y="5226335"/>
            <a:ext cx="12192000" cy="0"/>
          </a:xfrm>
          <a:prstGeom prst="line">
            <a:avLst/>
          </a:prstGeom>
          <a:ln>
            <a:solidFill>
              <a:srgbClr val="E45B0E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00DC7A04-C788-1020-60A8-C29443D58C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364005"/>
              </p:ext>
            </p:extLst>
          </p:nvPr>
        </p:nvGraphicFramePr>
        <p:xfrm>
          <a:off x="671729" y="1311229"/>
          <a:ext cx="11520269" cy="39151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0269">
                  <a:extLst>
                    <a:ext uri="{9D8B030D-6E8A-4147-A177-3AD203B41FA5}">
                      <a16:colId xmlns:a16="http://schemas.microsoft.com/office/drawing/2014/main" val="2265266771"/>
                    </a:ext>
                  </a:extLst>
                </a:gridCol>
              </a:tblGrid>
              <a:tr h="3915105">
                <a:tc>
                  <a:txBody>
                    <a:bodyPr/>
                    <a:lstStyle/>
                    <a:p>
                      <a:pPr algn="r"/>
                      <a:r>
                        <a:rPr lang="sr-Latn-RS" sz="2800" dirty="0">
                          <a:solidFill>
                            <a:srgbClr val="294661"/>
                          </a:solidFill>
                          <a:latin typeface="Arial Narrow" panose="020B0606020202030204" pitchFamily="34" charset="0"/>
                        </a:rPr>
                        <a:t>NAZIV RADA</a:t>
                      </a:r>
                    </a:p>
                    <a:p>
                      <a:pPr algn="r"/>
                      <a:r>
                        <a:rPr lang="sr-Latn-RS" sz="2800" dirty="0">
                          <a:solidFill>
                            <a:srgbClr val="294661"/>
                          </a:solidFill>
                          <a:latin typeface="Arial Narrow" panose="020B0606020202030204" pitchFamily="34" charset="0"/>
                        </a:rPr>
                        <a:t>PAPER TITLE</a:t>
                      </a:r>
                    </a:p>
                  </a:txBody>
                  <a:tcPr marR="540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7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623765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A2081715-B45F-E857-C95D-1C0C57027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648675"/>
              </p:ext>
            </p:extLst>
          </p:nvPr>
        </p:nvGraphicFramePr>
        <p:xfrm>
          <a:off x="329967" y="5489999"/>
          <a:ext cx="8289397" cy="1200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9397">
                  <a:extLst>
                    <a:ext uri="{9D8B030D-6E8A-4147-A177-3AD203B41FA5}">
                      <a16:colId xmlns:a16="http://schemas.microsoft.com/office/drawing/2014/main" val="2265266771"/>
                    </a:ext>
                  </a:extLst>
                </a:gridCol>
              </a:tblGrid>
              <a:tr h="1200710">
                <a:tc>
                  <a:txBody>
                    <a:bodyPr/>
                    <a:lstStyle/>
                    <a:p>
                      <a:pPr algn="l"/>
                      <a:r>
                        <a:rPr lang="sr-Latn-RS" sz="1800" b="0" dirty="0">
                          <a:solidFill>
                            <a:srgbClr val="294661"/>
                          </a:solidFill>
                          <a:latin typeface="Arial Narrow" panose="020B0606020202030204" pitchFamily="34" charset="0"/>
                        </a:rPr>
                        <a:t>Autori rada</a:t>
                      </a:r>
                    </a:p>
                    <a:p>
                      <a:pPr algn="l"/>
                      <a:r>
                        <a:rPr lang="sr-Latn-RS" sz="1800" b="0" dirty="0">
                          <a:solidFill>
                            <a:srgbClr val="294661"/>
                          </a:solidFill>
                          <a:latin typeface="Arial Narrow" panose="020B0606020202030204" pitchFamily="34" charset="0"/>
                        </a:rPr>
                        <a:t>Paper authors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4623765"/>
                  </a:ext>
                </a:extLst>
              </a:tr>
            </a:tbl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B3D4F31E-31FC-2FA0-6953-8E980BB2BC24}"/>
              </a:ext>
            </a:extLst>
          </p:cNvPr>
          <p:cNvGrpSpPr/>
          <p:nvPr/>
        </p:nvGrpSpPr>
        <p:grpSpPr>
          <a:xfrm>
            <a:off x="1" y="-13237"/>
            <a:ext cx="12191998" cy="1324467"/>
            <a:chOff x="1" y="-13237"/>
            <a:chExt cx="12191998" cy="132446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BF662E6-BA2C-E91B-ED5C-FAD45F28698A}"/>
                </a:ext>
              </a:extLst>
            </p:cNvPr>
            <p:cNvSpPr/>
            <p:nvPr/>
          </p:nvSpPr>
          <p:spPr>
            <a:xfrm>
              <a:off x="671730" y="-1"/>
              <a:ext cx="11520269" cy="1311231"/>
            </a:xfrm>
            <a:prstGeom prst="rect">
              <a:avLst/>
            </a:prstGeom>
            <a:solidFill>
              <a:srgbClr val="F6DD85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r-Latn-R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8F422A7-D26B-19BB-AB0F-19BDBB933DA8}"/>
                </a:ext>
              </a:extLst>
            </p:cNvPr>
            <p:cNvSpPr txBox="1"/>
            <p:nvPr/>
          </p:nvSpPr>
          <p:spPr>
            <a:xfrm>
              <a:off x="989904" y="224727"/>
              <a:ext cx="10860334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RS" sz="1400" b="1" spc="50" dirty="0">
                  <a:solidFill>
                    <a:srgbClr val="E45B0E"/>
                  </a:solidFill>
                  <a:latin typeface="Arial Narrow" panose="020B0606020202030204" pitchFamily="34" charset="0"/>
                </a:rPr>
                <a:t>1</a:t>
              </a:r>
              <a:r>
                <a:rPr lang="en-US" sz="1400" b="1" spc="50" dirty="0">
                  <a:solidFill>
                    <a:srgbClr val="E45B0E"/>
                  </a:solidFill>
                  <a:latin typeface="Arial Narrow" panose="020B0606020202030204" pitchFamily="34" charset="0"/>
                </a:rPr>
                <a:t>4</a:t>
              </a:r>
              <a:r>
                <a:rPr lang="sr-Latn-RS" sz="1400" b="1" spc="50" dirty="0">
                  <a:solidFill>
                    <a:srgbClr val="E45B0E"/>
                  </a:solidFill>
                  <a:latin typeface="Arial Narrow" panose="020B0606020202030204" pitchFamily="34" charset="0"/>
                </a:rPr>
                <a:t>. SAVETOVANJE O ELEKTRODISTRIBUTIVNIM MREŽAMA sa regionalnim učešćem</a:t>
              </a:r>
            </a:p>
            <a:p>
              <a:r>
                <a:rPr lang="en-US" sz="1400" spc="50" dirty="0">
                  <a:solidFill>
                    <a:srgbClr val="E45B0E"/>
                  </a:solidFill>
                  <a:latin typeface="Arial Narrow" panose="020B0606020202030204" pitchFamily="34" charset="0"/>
                </a:rPr>
                <a:t>14</a:t>
              </a:r>
              <a:r>
                <a:rPr lang="en-US" sz="1400" spc="50" baseline="30000" dirty="0">
                  <a:solidFill>
                    <a:srgbClr val="E45B0E"/>
                  </a:solidFill>
                  <a:latin typeface="Arial Narrow" panose="020B0606020202030204" pitchFamily="34" charset="0"/>
                </a:rPr>
                <a:t>th</a:t>
              </a:r>
              <a:r>
                <a:rPr lang="en-US" sz="1400" spc="50" dirty="0">
                  <a:solidFill>
                    <a:srgbClr val="E45B0E"/>
                  </a:solidFill>
                  <a:latin typeface="Arial Narrow" panose="020B0606020202030204" pitchFamily="34" charset="0"/>
                </a:rPr>
                <a:t> CONFERENCE ON ELECTRICITY DISTRIBUTION with regional participation</a:t>
              </a:r>
              <a:endParaRPr lang="sr-Latn-RS" sz="1400" spc="50" dirty="0">
                <a:solidFill>
                  <a:srgbClr val="E45B0E"/>
                </a:solidFill>
                <a:latin typeface="Arial Narrow" panose="020B0606020202030204" pitchFamily="34" charset="0"/>
              </a:endParaRPr>
            </a:p>
            <a:p>
              <a:endParaRPr lang="pl-PL" sz="1000" spc="50" dirty="0">
                <a:solidFill>
                  <a:srgbClr val="2D719B"/>
                </a:solidFill>
                <a:latin typeface="Arial Narrow" panose="020B0606020202030204" pitchFamily="34" charset="0"/>
              </a:endParaRPr>
            </a:p>
            <a:p>
              <a:r>
                <a:rPr lang="en-US" sz="1200" spc="50" dirty="0">
                  <a:solidFill>
                    <a:srgbClr val="294661"/>
                  </a:solidFill>
                  <a:latin typeface="Arial Narrow" panose="020B0606020202030204" pitchFamily="34" charset="0"/>
                </a:rPr>
                <a:t>16</a:t>
              </a:r>
              <a:r>
                <a:rPr lang="pl-PL" sz="1200" spc="50" dirty="0">
                  <a:solidFill>
                    <a:srgbClr val="294661"/>
                  </a:solidFill>
                  <a:latin typeface="Arial Narrow" panose="020B0606020202030204" pitchFamily="34" charset="0"/>
                </a:rPr>
                <a:t> - </a:t>
              </a:r>
              <a:r>
                <a:rPr lang="en-US" sz="1200" spc="50" dirty="0">
                  <a:solidFill>
                    <a:srgbClr val="294661"/>
                  </a:solidFill>
                  <a:latin typeface="Arial Narrow" panose="020B0606020202030204" pitchFamily="34" charset="0"/>
                </a:rPr>
                <a:t>20</a:t>
              </a:r>
              <a:r>
                <a:rPr lang="pl-PL" sz="1200" spc="50" dirty="0">
                  <a:solidFill>
                    <a:srgbClr val="294661"/>
                  </a:solidFill>
                  <a:latin typeface="Arial Narrow" panose="020B0606020202030204" pitchFamily="34" charset="0"/>
                </a:rPr>
                <a:t> / 09 / 202</a:t>
              </a:r>
              <a:r>
                <a:rPr lang="en-US" sz="1200" spc="50" dirty="0">
                  <a:solidFill>
                    <a:srgbClr val="294661"/>
                  </a:solidFill>
                  <a:latin typeface="Arial Narrow" panose="020B0606020202030204" pitchFamily="34" charset="0"/>
                </a:rPr>
                <a:t>4</a:t>
              </a:r>
              <a:r>
                <a:rPr lang="pl-PL" sz="1200" spc="50" dirty="0">
                  <a:solidFill>
                    <a:srgbClr val="294661"/>
                  </a:solidFill>
                  <a:latin typeface="Arial Narrow" panose="020B0606020202030204" pitchFamily="34" charset="0"/>
                </a:rPr>
                <a:t>, Kopaonik, Srbija</a:t>
              </a:r>
              <a:r>
                <a:rPr lang="sr-Latn-RS" sz="1200" spc="50" dirty="0">
                  <a:solidFill>
                    <a:srgbClr val="294661"/>
                  </a:solidFill>
                  <a:latin typeface="Arial Narrow" panose="020B0606020202030204" pitchFamily="34" charset="0"/>
                </a:rPr>
                <a:t> </a:t>
              </a:r>
            </a:p>
          </p:txBody>
        </p: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6474F8B3-CAAD-56AE-724A-9A8AF23C2A2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63446" y="461663"/>
              <a:ext cx="710330" cy="354888"/>
            </a:xfrm>
            <a:prstGeom prst="rect">
              <a:avLst/>
            </a:prstGeom>
          </p:spPr>
        </p:pic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9921FD2B-FC68-B143-B6BC-DD3B49E2A28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35602" y="394728"/>
              <a:ext cx="1007745" cy="495300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8F0D9DE-F0C7-6142-B3CA-86D6CE0B369E}"/>
                </a:ext>
              </a:extLst>
            </p:cNvPr>
            <p:cNvSpPr/>
            <p:nvPr/>
          </p:nvSpPr>
          <p:spPr>
            <a:xfrm>
              <a:off x="1" y="-13236"/>
              <a:ext cx="165300" cy="131123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r-Latn-RS">
                <a:solidFill>
                  <a:srgbClr val="E45B0E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C239621-0705-4C8F-8820-CACEA166A913}"/>
                </a:ext>
              </a:extLst>
            </p:cNvPr>
            <p:cNvSpPr/>
            <p:nvPr/>
          </p:nvSpPr>
          <p:spPr>
            <a:xfrm>
              <a:off x="341762" y="-13237"/>
              <a:ext cx="176462" cy="1311231"/>
            </a:xfrm>
            <a:prstGeom prst="rect">
              <a:avLst/>
            </a:prstGeom>
            <a:solidFill>
              <a:srgbClr val="294661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r-Latn-RS"/>
            </a:p>
          </p:txBody>
        </p:sp>
      </p:grpSp>
    </p:spTree>
    <p:extLst>
      <p:ext uri="{BB962C8B-B14F-4D97-AF65-F5344CB8AC3E}">
        <p14:creationId xmlns:p14="http://schemas.microsoft.com/office/powerpoint/2010/main" val="3096655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4743A36-D767-7911-A5C7-1260480D02CF}"/>
              </a:ext>
            </a:extLst>
          </p:cNvPr>
          <p:cNvSpPr/>
          <p:nvPr/>
        </p:nvSpPr>
        <p:spPr>
          <a:xfrm>
            <a:off x="671730" y="0"/>
            <a:ext cx="11520269" cy="1030514"/>
          </a:xfrm>
          <a:prstGeom prst="rect">
            <a:avLst/>
          </a:prstGeom>
          <a:solidFill>
            <a:srgbClr val="F6DD85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F0DA6-955B-90D1-43B4-3A89CA3B9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413" y="411060"/>
            <a:ext cx="8475170" cy="473280"/>
          </a:xfrm>
        </p:spPr>
        <p:txBody>
          <a:bodyPr>
            <a:normAutofit/>
          </a:bodyPr>
          <a:lstStyle/>
          <a:p>
            <a:r>
              <a:rPr lang="sr-Latn-RS" sz="2000" b="1" spc="100" dirty="0">
                <a:solidFill>
                  <a:srgbClr val="294661"/>
                </a:solidFill>
                <a:latin typeface="Arial Narrow" panose="020B0606020202030204" pitchFamily="34" charset="0"/>
              </a:rPr>
              <a:t>UVOD</a:t>
            </a:r>
            <a:r>
              <a:rPr lang="en-US" sz="2000" b="1" spc="100" dirty="0">
                <a:solidFill>
                  <a:srgbClr val="294661"/>
                </a:solidFill>
                <a:latin typeface="Arial Narrow" panose="020B0606020202030204" pitchFamily="34" charset="0"/>
              </a:rPr>
              <a:t> / INTRODUCTION</a:t>
            </a:r>
            <a:endParaRPr lang="sr-Latn-RS" sz="3600" b="1" spc="100" dirty="0">
              <a:solidFill>
                <a:srgbClr val="29466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32F7FA-5B4C-FB51-785E-D11E9807CE8B}"/>
              </a:ext>
            </a:extLst>
          </p:cNvPr>
          <p:cNvSpPr txBox="1"/>
          <p:nvPr/>
        </p:nvSpPr>
        <p:spPr>
          <a:xfrm>
            <a:off x="335865" y="6135076"/>
            <a:ext cx="11520269" cy="453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Latn-RS" sz="1300" spc="50" dirty="0">
                <a:solidFill>
                  <a:srgbClr val="294661"/>
                </a:solidFill>
                <a:latin typeface="Arial Narrow" panose="020B0606020202030204" pitchFamily="34" charset="0"/>
              </a:rPr>
              <a:t>1</a:t>
            </a:r>
            <a:r>
              <a:rPr lang="en-US" sz="1300" spc="50" dirty="0">
                <a:solidFill>
                  <a:srgbClr val="294661"/>
                </a:solidFill>
                <a:latin typeface="Arial Narrow" panose="020B0606020202030204" pitchFamily="34" charset="0"/>
              </a:rPr>
              <a:t>4</a:t>
            </a:r>
            <a:r>
              <a:rPr lang="sr-Latn-RS" sz="1300" spc="50" dirty="0">
                <a:solidFill>
                  <a:srgbClr val="294661"/>
                </a:solidFill>
                <a:latin typeface="Arial Narrow" panose="020B0606020202030204" pitchFamily="34" charset="0"/>
              </a:rPr>
              <a:t>. SAVETOVANJE O ELEKTRODISTRIBUTIVNIM MREŽAMA sa regionalnim učešćem </a:t>
            </a:r>
            <a:r>
              <a:rPr lang="en-US" sz="1300" spc="50" dirty="0">
                <a:solidFill>
                  <a:srgbClr val="294661"/>
                </a:solidFill>
                <a:latin typeface="Arial Narrow" panose="020B0606020202030204" pitchFamily="34" charset="0"/>
              </a:rPr>
              <a:t>| 14</a:t>
            </a:r>
            <a:r>
              <a:rPr lang="en-US" sz="1300" spc="50" baseline="30000" dirty="0">
                <a:solidFill>
                  <a:srgbClr val="294661"/>
                </a:solidFill>
                <a:latin typeface="Arial Narrow" panose="020B0606020202030204" pitchFamily="34" charset="0"/>
              </a:rPr>
              <a:t>th</a:t>
            </a:r>
            <a:r>
              <a:rPr lang="en-US" sz="1300" spc="50" dirty="0">
                <a:solidFill>
                  <a:srgbClr val="294661"/>
                </a:solidFill>
                <a:latin typeface="Arial Narrow" panose="020B0606020202030204" pitchFamily="34" charset="0"/>
              </a:rPr>
              <a:t> CONFERENCE ON ELECTRICITY DISTRIBUTION with regional participation</a:t>
            </a:r>
            <a:endParaRPr lang="sr-Latn-RS" sz="1300" spc="50" dirty="0">
              <a:solidFill>
                <a:srgbClr val="294661"/>
              </a:solidFill>
              <a:latin typeface="Arial Narrow" panose="020B0606020202030204" pitchFamily="34" charset="0"/>
            </a:endParaRPr>
          </a:p>
          <a:p>
            <a:pPr algn="r"/>
            <a:r>
              <a:rPr lang="en-US" sz="1050" spc="5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16</a:t>
            </a:r>
            <a:r>
              <a:rPr lang="pl-PL" sz="1050" spc="5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 - </a:t>
            </a:r>
            <a:r>
              <a:rPr lang="en-US" sz="1050" spc="5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20</a:t>
            </a:r>
            <a:r>
              <a:rPr lang="pl-PL" sz="1050" spc="5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 / 09 / 202</a:t>
            </a:r>
            <a:r>
              <a:rPr lang="en-US" sz="1050" spc="5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4</a:t>
            </a:r>
            <a:r>
              <a:rPr lang="pl-PL" sz="1050" spc="5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, Kopaonik, Srbija</a:t>
            </a:r>
            <a:r>
              <a:rPr lang="sr-Latn-RS" sz="1050" spc="5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ADEF1FD-B8F8-FF04-4EB1-38C5B382FF13}"/>
              </a:ext>
            </a:extLst>
          </p:cNvPr>
          <p:cNvSpPr txBox="1"/>
          <p:nvPr/>
        </p:nvSpPr>
        <p:spPr>
          <a:xfrm>
            <a:off x="671730" y="1411967"/>
            <a:ext cx="110020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en-US" dirty="0">
                <a:latin typeface="Arial Narrow" panose="020B0606020202030204" pitchFamily="34" charset="0"/>
              </a:rPr>
              <a:t>Text</a:t>
            </a:r>
          </a:p>
          <a:p>
            <a:pPr marL="285750" indent="-285750">
              <a:buBlip>
                <a:blip r:embed="rId2"/>
              </a:buBlip>
            </a:pPr>
            <a:r>
              <a:rPr lang="en-US" dirty="0">
                <a:latin typeface="Arial Narrow" panose="020B0606020202030204" pitchFamily="34" charset="0"/>
              </a:rPr>
              <a:t>Text</a:t>
            </a:r>
          </a:p>
          <a:p>
            <a:pPr marL="285750" indent="-285750">
              <a:buBlip>
                <a:blip r:embed="rId2"/>
              </a:buBlip>
            </a:pPr>
            <a:r>
              <a:rPr lang="en-US" dirty="0">
                <a:latin typeface="Arial Narrow" panose="020B0606020202030204" pitchFamily="34" charset="0"/>
              </a:rPr>
              <a:t>..</a:t>
            </a:r>
          </a:p>
          <a:p>
            <a:pPr marL="285750" indent="-285750">
              <a:buBlip>
                <a:blip r:embed="rId2"/>
              </a:buBlip>
            </a:pPr>
            <a:r>
              <a:rPr lang="en-US" dirty="0">
                <a:latin typeface="Arial Narrow" panose="020B0606020202030204" pitchFamily="34" charset="0"/>
              </a:rPr>
              <a:t>..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627F2ED-841A-DC5C-58FA-FF49F992BC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1552" y="495939"/>
            <a:ext cx="556824" cy="27819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D7115C0-14EF-AA64-9FE1-4E49DB0450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3465" y="381453"/>
            <a:ext cx="928381" cy="45629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B8C9E4F-EF2C-ABA9-0486-089597C8B521}"/>
              </a:ext>
            </a:extLst>
          </p:cNvPr>
          <p:cNvSpPr/>
          <p:nvPr/>
        </p:nvSpPr>
        <p:spPr>
          <a:xfrm>
            <a:off x="1" y="-13235"/>
            <a:ext cx="165300" cy="1043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>
              <a:solidFill>
                <a:srgbClr val="E45B0E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8D326AE-CAAF-8D75-A3F4-931DF970C80E}"/>
              </a:ext>
            </a:extLst>
          </p:cNvPr>
          <p:cNvSpPr/>
          <p:nvPr/>
        </p:nvSpPr>
        <p:spPr>
          <a:xfrm>
            <a:off x="341762" y="-13236"/>
            <a:ext cx="176462" cy="1043750"/>
          </a:xfrm>
          <a:prstGeom prst="rect">
            <a:avLst/>
          </a:prstGeom>
          <a:solidFill>
            <a:srgbClr val="29466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285562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CB56584-0B87-BD5F-D45A-C77CAFC3FFE4}"/>
              </a:ext>
            </a:extLst>
          </p:cNvPr>
          <p:cNvSpPr/>
          <p:nvPr/>
        </p:nvSpPr>
        <p:spPr>
          <a:xfrm>
            <a:off x="671730" y="0"/>
            <a:ext cx="11520269" cy="1030514"/>
          </a:xfrm>
          <a:prstGeom prst="rect">
            <a:avLst/>
          </a:prstGeom>
          <a:solidFill>
            <a:srgbClr val="F6DD85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BB70954-7E1E-D57B-79AF-FA84E101CCDC}"/>
              </a:ext>
            </a:extLst>
          </p:cNvPr>
          <p:cNvSpPr txBox="1">
            <a:spLocks/>
          </p:cNvSpPr>
          <p:nvPr/>
        </p:nvSpPr>
        <p:spPr>
          <a:xfrm>
            <a:off x="995413" y="411060"/>
            <a:ext cx="8475170" cy="473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spc="100" dirty="0">
                <a:solidFill>
                  <a:srgbClr val="282560"/>
                </a:solidFill>
                <a:latin typeface="Arial Narrow" panose="020B0606020202030204" pitchFamily="34" charset="0"/>
              </a:rPr>
              <a:t>PODNASLOV / SUBTITLE</a:t>
            </a:r>
            <a:endParaRPr lang="sr-Latn-RS" sz="3600" b="1" spc="100" dirty="0">
              <a:solidFill>
                <a:srgbClr val="29466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173C16-2053-D6C0-CC1D-DD054FD403C2}"/>
              </a:ext>
            </a:extLst>
          </p:cNvPr>
          <p:cNvSpPr txBox="1"/>
          <p:nvPr/>
        </p:nvSpPr>
        <p:spPr>
          <a:xfrm>
            <a:off x="335865" y="6135076"/>
            <a:ext cx="11520269" cy="453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Latn-RS" sz="1300" spc="50" dirty="0">
                <a:solidFill>
                  <a:srgbClr val="294661"/>
                </a:solidFill>
                <a:latin typeface="Arial Narrow" panose="020B0606020202030204" pitchFamily="34" charset="0"/>
              </a:rPr>
              <a:t>1</a:t>
            </a:r>
            <a:r>
              <a:rPr lang="en-US" sz="1300" spc="50" dirty="0">
                <a:solidFill>
                  <a:srgbClr val="294661"/>
                </a:solidFill>
                <a:latin typeface="Arial Narrow" panose="020B0606020202030204" pitchFamily="34" charset="0"/>
              </a:rPr>
              <a:t>4</a:t>
            </a:r>
            <a:r>
              <a:rPr lang="sr-Latn-RS" sz="1300" spc="50" dirty="0">
                <a:solidFill>
                  <a:srgbClr val="294661"/>
                </a:solidFill>
                <a:latin typeface="Arial Narrow" panose="020B0606020202030204" pitchFamily="34" charset="0"/>
              </a:rPr>
              <a:t>. SAVETOVANJE O ELEKTRODISTRIBUTIVNIM MREŽAMA sa regionalnim učešćem </a:t>
            </a:r>
            <a:r>
              <a:rPr lang="en-US" sz="1300" spc="50" dirty="0">
                <a:solidFill>
                  <a:srgbClr val="294661"/>
                </a:solidFill>
                <a:latin typeface="Arial Narrow" panose="020B0606020202030204" pitchFamily="34" charset="0"/>
              </a:rPr>
              <a:t>| 14</a:t>
            </a:r>
            <a:r>
              <a:rPr lang="en-US" sz="1300" spc="50" baseline="30000" dirty="0">
                <a:solidFill>
                  <a:srgbClr val="294661"/>
                </a:solidFill>
                <a:latin typeface="Arial Narrow" panose="020B0606020202030204" pitchFamily="34" charset="0"/>
              </a:rPr>
              <a:t>th</a:t>
            </a:r>
            <a:r>
              <a:rPr lang="en-US" sz="1300" spc="50" dirty="0">
                <a:solidFill>
                  <a:srgbClr val="294661"/>
                </a:solidFill>
                <a:latin typeface="Arial Narrow" panose="020B0606020202030204" pitchFamily="34" charset="0"/>
              </a:rPr>
              <a:t> CONFERENCE ON ELECTRICITY DISTRIBUTION with regional participation</a:t>
            </a:r>
            <a:endParaRPr lang="sr-Latn-RS" sz="1300" spc="50" dirty="0">
              <a:solidFill>
                <a:srgbClr val="294661"/>
              </a:solidFill>
              <a:latin typeface="Arial Narrow" panose="020B0606020202030204" pitchFamily="34" charset="0"/>
            </a:endParaRPr>
          </a:p>
          <a:p>
            <a:pPr algn="r"/>
            <a:r>
              <a:rPr lang="en-US" sz="1050" spc="5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16</a:t>
            </a:r>
            <a:r>
              <a:rPr lang="pl-PL" sz="1050" spc="5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 - </a:t>
            </a:r>
            <a:r>
              <a:rPr lang="en-US" sz="1050" spc="5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20</a:t>
            </a:r>
            <a:r>
              <a:rPr lang="pl-PL" sz="1050" spc="5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 / 09 / 202</a:t>
            </a:r>
            <a:r>
              <a:rPr lang="en-US" sz="1050" spc="5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4</a:t>
            </a:r>
            <a:r>
              <a:rPr lang="pl-PL" sz="1050" spc="5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, Kopaonik, Srbija</a:t>
            </a:r>
            <a:r>
              <a:rPr lang="sr-Latn-RS" sz="1050" spc="5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0DEACDF-2733-CCE2-8F6C-00605B7CED15}"/>
              </a:ext>
            </a:extLst>
          </p:cNvPr>
          <p:cNvSpPr txBox="1"/>
          <p:nvPr/>
        </p:nvSpPr>
        <p:spPr>
          <a:xfrm>
            <a:off x="671730" y="1411967"/>
            <a:ext cx="110020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en-US" dirty="0">
                <a:latin typeface="Arial Narrow" panose="020B0606020202030204" pitchFamily="34" charset="0"/>
              </a:rPr>
              <a:t>Text</a:t>
            </a:r>
          </a:p>
          <a:p>
            <a:pPr marL="285750" indent="-285750">
              <a:buBlip>
                <a:blip r:embed="rId2"/>
              </a:buBlip>
            </a:pPr>
            <a:r>
              <a:rPr lang="en-US" dirty="0">
                <a:latin typeface="Arial Narrow" panose="020B0606020202030204" pitchFamily="34" charset="0"/>
              </a:rPr>
              <a:t>Text</a:t>
            </a:r>
          </a:p>
          <a:p>
            <a:pPr marL="285750" indent="-285750">
              <a:buBlip>
                <a:blip r:embed="rId2"/>
              </a:buBlip>
            </a:pPr>
            <a:r>
              <a:rPr lang="en-US" dirty="0">
                <a:latin typeface="Arial Narrow" panose="020B0606020202030204" pitchFamily="34" charset="0"/>
              </a:rPr>
              <a:t>..</a:t>
            </a:r>
          </a:p>
          <a:p>
            <a:pPr marL="285750" indent="-285750">
              <a:buBlip>
                <a:blip r:embed="rId2"/>
              </a:buBlip>
            </a:pPr>
            <a:r>
              <a:rPr lang="en-US" dirty="0">
                <a:latin typeface="Arial Narrow" panose="020B0606020202030204" pitchFamily="34" charset="0"/>
              </a:rPr>
              <a:t>..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5D980B8-46C9-C7AD-2F12-4837B71766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1552" y="495939"/>
            <a:ext cx="556824" cy="27819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CCEC70C-CC7B-964F-5465-66AE013EFA1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3465" y="381453"/>
            <a:ext cx="928381" cy="45629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68A40B2C-FA88-30CC-DC4F-E5BBE664BA55}"/>
              </a:ext>
            </a:extLst>
          </p:cNvPr>
          <p:cNvSpPr/>
          <p:nvPr/>
        </p:nvSpPr>
        <p:spPr>
          <a:xfrm>
            <a:off x="1" y="-13235"/>
            <a:ext cx="165300" cy="1043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>
              <a:solidFill>
                <a:srgbClr val="E45B0E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197914F-A38B-050A-EBB7-51F10D468033}"/>
              </a:ext>
            </a:extLst>
          </p:cNvPr>
          <p:cNvSpPr/>
          <p:nvPr/>
        </p:nvSpPr>
        <p:spPr>
          <a:xfrm>
            <a:off x="341762" y="-13236"/>
            <a:ext cx="176462" cy="1043750"/>
          </a:xfrm>
          <a:prstGeom prst="rect">
            <a:avLst/>
          </a:prstGeom>
          <a:solidFill>
            <a:srgbClr val="29466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52530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CB56584-0B87-BD5F-D45A-C77CAFC3FFE4}"/>
              </a:ext>
            </a:extLst>
          </p:cNvPr>
          <p:cNvSpPr/>
          <p:nvPr/>
        </p:nvSpPr>
        <p:spPr>
          <a:xfrm>
            <a:off x="671730" y="0"/>
            <a:ext cx="11520269" cy="1030514"/>
          </a:xfrm>
          <a:prstGeom prst="rect">
            <a:avLst/>
          </a:prstGeom>
          <a:solidFill>
            <a:srgbClr val="F6DD85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BB70954-7E1E-D57B-79AF-FA84E101CCDC}"/>
              </a:ext>
            </a:extLst>
          </p:cNvPr>
          <p:cNvSpPr txBox="1">
            <a:spLocks/>
          </p:cNvSpPr>
          <p:nvPr/>
        </p:nvSpPr>
        <p:spPr>
          <a:xfrm>
            <a:off x="995413" y="411060"/>
            <a:ext cx="8475170" cy="473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spc="100" dirty="0">
                <a:solidFill>
                  <a:srgbClr val="282560"/>
                </a:solidFill>
                <a:latin typeface="Arial Narrow" panose="020B0606020202030204" pitchFamily="34" charset="0"/>
              </a:rPr>
              <a:t>PODNASLOV / SUBTITLE</a:t>
            </a:r>
            <a:endParaRPr lang="sr-Latn-RS" sz="3600" b="1" spc="100" dirty="0">
              <a:solidFill>
                <a:srgbClr val="29466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173C16-2053-D6C0-CC1D-DD054FD403C2}"/>
              </a:ext>
            </a:extLst>
          </p:cNvPr>
          <p:cNvSpPr txBox="1"/>
          <p:nvPr/>
        </p:nvSpPr>
        <p:spPr>
          <a:xfrm>
            <a:off x="335865" y="6135076"/>
            <a:ext cx="11520269" cy="453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Latn-RS" sz="1300" spc="50" dirty="0">
                <a:solidFill>
                  <a:srgbClr val="294661"/>
                </a:solidFill>
                <a:latin typeface="Arial Narrow" panose="020B0606020202030204" pitchFamily="34" charset="0"/>
              </a:rPr>
              <a:t>1</a:t>
            </a:r>
            <a:r>
              <a:rPr lang="en-US" sz="1300" spc="50" dirty="0">
                <a:solidFill>
                  <a:srgbClr val="294661"/>
                </a:solidFill>
                <a:latin typeface="Arial Narrow" panose="020B0606020202030204" pitchFamily="34" charset="0"/>
              </a:rPr>
              <a:t>4</a:t>
            </a:r>
            <a:r>
              <a:rPr lang="sr-Latn-RS" sz="1300" spc="50" dirty="0">
                <a:solidFill>
                  <a:srgbClr val="294661"/>
                </a:solidFill>
                <a:latin typeface="Arial Narrow" panose="020B0606020202030204" pitchFamily="34" charset="0"/>
              </a:rPr>
              <a:t>. SAVETOVANJE O ELEKTRODISTRIBUTIVNIM MREŽAMA sa regionalnim učešćem </a:t>
            </a:r>
            <a:r>
              <a:rPr lang="en-US" sz="1300" spc="50" dirty="0">
                <a:solidFill>
                  <a:srgbClr val="294661"/>
                </a:solidFill>
                <a:latin typeface="Arial Narrow" panose="020B0606020202030204" pitchFamily="34" charset="0"/>
              </a:rPr>
              <a:t>| 14</a:t>
            </a:r>
            <a:r>
              <a:rPr lang="en-US" sz="1300" spc="50" baseline="30000" dirty="0">
                <a:solidFill>
                  <a:srgbClr val="294661"/>
                </a:solidFill>
                <a:latin typeface="Arial Narrow" panose="020B0606020202030204" pitchFamily="34" charset="0"/>
              </a:rPr>
              <a:t>th</a:t>
            </a:r>
            <a:r>
              <a:rPr lang="en-US" sz="1300" spc="50" dirty="0">
                <a:solidFill>
                  <a:srgbClr val="294661"/>
                </a:solidFill>
                <a:latin typeface="Arial Narrow" panose="020B0606020202030204" pitchFamily="34" charset="0"/>
              </a:rPr>
              <a:t> CONFERENCE ON ELECTRICITY DISTRIBUTION with regional participation</a:t>
            </a:r>
            <a:endParaRPr lang="sr-Latn-RS" sz="1300" spc="50" dirty="0">
              <a:solidFill>
                <a:srgbClr val="294661"/>
              </a:solidFill>
              <a:latin typeface="Arial Narrow" panose="020B0606020202030204" pitchFamily="34" charset="0"/>
            </a:endParaRPr>
          </a:p>
          <a:p>
            <a:pPr algn="r"/>
            <a:r>
              <a:rPr lang="en-US" sz="1050" spc="5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16</a:t>
            </a:r>
            <a:r>
              <a:rPr lang="pl-PL" sz="1050" spc="5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 - </a:t>
            </a:r>
            <a:r>
              <a:rPr lang="en-US" sz="1050" spc="5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20</a:t>
            </a:r>
            <a:r>
              <a:rPr lang="pl-PL" sz="1050" spc="5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 / 09 / 202</a:t>
            </a:r>
            <a:r>
              <a:rPr lang="en-US" sz="1050" spc="5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4</a:t>
            </a:r>
            <a:r>
              <a:rPr lang="pl-PL" sz="1050" spc="5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, Kopaonik, Srbija</a:t>
            </a:r>
            <a:r>
              <a:rPr lang="sr-Latn-RS" sz="1050" spc="5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0DEACDF-2733-CCE2-8F6C-00605B7CED15}"/>
              </a:ext>
            </a:extLst>
          </p:cNvPr>
          <p:cNvSpPr txBox="1"/>
          <p:nvPr/>
        </p:nvSpPr>
        <p:spPr>
          <a:xfrm>
            <a:off x="671730" y="1411967"/>
            <a:ext cx="110020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en-US" dirty="0">
                <a:latin typeface="Arial Narrow" panose="020B0606020202030204" pitchFamily="34" charset="0"/>
              </a:rPr>
              <a:t>Text</a:t>
            </a:r>
          </a:p>
          <a:p>
            <a:pPr marL="285750" indent="-285750">
              <a:buBlip>
                <a:blip r:embed="rId2"/>
              </a:buBlip>
            </a:pPr>
            <a:r>
              <a:rPr lang="en-US" dirty="0">
                <a:latin typeface="Arial Narrow" panose="020B0606020202030204" pitchFamily="34" charset="0"/>
              </a:rPr>
              <a:t>Text</a:t>
            </a:r>
          </a:p>
          <a:p>
            <a:pPr marL="285750" indent="-285750">
              <a:buBlip>
                <a:blip r:embed="rId2"/>
              </a:buBlip>
            </a:pPr>
            <a:r>
              <a:rPr lang="en-US" dirty="0">
                <a:latin typeface="Arial Narrow" panose="020B0606020202030204" pitchFamily="34" charset="0"/>
              </a:rPr>
              <a:t>..</a:t>
            </a:r>
          </a:p>
          <a:p>
            <a:pPr marL="285750" indent="-285750">
              <a:buBlip>
                <a:blip r:embed="rId2"/>
              </a:buBlip>
            </a:pPr>
            <a:r>
              <a:rPr lang="en-US" dirty="0">
                <a:latin typeface="Arial Narrow" panose="020B0606020202030204" pitchFamily="34" charset="0"/>
              </a:rPr>
              <a:t>..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5D980B8-46C9-C7AD-2F12-4837B71766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1552" y="495939"/>
            <a:ext cx="556824" cy="27819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CCEC70C-CC7B-964F-5465-66AE013EFA1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3465" y="381453"/>
            <a:ext cx="928381" cy="45629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68A40B2C-FA88-30CC-DC4F-E5BBE664BA55}"/>
              </a:ext>
            </a:extLst>
          </p:cNvPr>
          <p:cNvSpPr/>
          <p:nvPr/>
        </p:nvSpPr>
        <p:spPr>
          <a:xfrm>
            <a:off x="1" y="-13235"/>
            <a:ext cx="165300" cy="1043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>
              <a:solidFill>
                <a:srgbClr val="E45B0E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197914F-A38B-050A-EBB7-51F10D468033}"/>
              </a:ext>
            </a:extLst>
          </p:cNvPr>
          <p:cNvSpPr/>
          <p:nvPr/>
        </p:nvSpPr>
        <p:spPr>
          <a:xfrm>
            <a:off x="341762" y="-13236"/>
            <a:ext cx="176462" cy="1043750"/>
          </a:xfrm>
          <a:prstGeom prst="rect">
            <a:avLst/>
          </a:prstGeom>
          <a:solidFill>
            <a:srgbClr val="29466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71745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CB56584-0B87-BD5F-D45A-C77CAFC3FFE4}"/>
              </a:ext>
            </a:extLst>
          </p:cNvPr>
          <p:cNvSpPr/>
          <p:nvPr/>
        </p:nvSpPr>
        <p:spPr>
          <a:xfrm>
            <a:off x="671730" y="0"/>
            <a:ext cx="11520269" cy="1030514"/>
          </a:xfrm>
          <a:prstGeom prst="rect">
            <a:avLst/>
          </a:prstGeom>
          <a:solidFill>
            <a:srgbClr val="F6DD85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BB70954-7E1E-D57B-79AF-FA84E101CCDC}"/>
              </a:ext>
            </a:extLst>
          </p:cNvPr>
          <p:cNvSpPr txBox="1">
            <a:spLocks/>
          </p:cNvSpPr>
          <p:nvPr/>
        </p:nvSpPr>
        <p:spPr>
          <a:xfrm>
            <a:off x="995413" y="411060"/>
            <a:ext cx="8475170" cy="473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spc="100" dirty="0">
                <a:solidFill>
                  <a:srgbClr val="282560"/>
                </a:solidFill>
                <a:latin typeface="Arial Narrow" panose="020B0606020202030204" pitchFamily="34" charset="0"/>
              </a:rPr>
              <a:t>ZAKLJU</a:t>
            </a:r>
            <a:r>
              <a:rPr lang="sr-Latn-RS" sz="2000" b="1" spc="100" dirty="0">
                <a:solidFill>
                  <a:srgbClr val="282560"/>
                </a:solidFill>
                <a:latin typeface="Arial Narrow" panose="020B0606020202030204" pitchFamily="34" charset="0"/>
              </a:rPr>
              <a:t>ČAK</a:t>
            </a:r>
            <a:r>
              <a:rPr lang="en-US" sz="2000" b="1" spc="100" dirty="0">
                <a:solidFill>
                  <a:srgbClr val="282560"/>
                </a:solidFill>
                <a:latin typeface="Arial Narrow" panose="020B0606020202030204" pitchFamily="34" charset="0"/>
              </a:rPr>
              <a:t> / </a:t>
            </a:r>
            <a:r>
              <a:rPr lang="sr-Latn-RS" sz="2000" b="1" spc="100" dirty="0">
                <a:solidFill>
                  <a:srgbClr val="282560"/>
                </a:solidFill>
                <a:latin typeface="Arial Narrow" panose="020B0606020202030204" pitchFamily="34" charset="0"/>
              </a:rPr>
              <a:t>CONCLUSION</a:t>
            </a:r>
            <a:endParaRPr lang="sr-Latn-RS" sz="3600" b="1" spc="100" dirty="0">
              <a:solidFill>
                <a:srgbClr val="29466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173C16-2053-D6C0-CC1D-DD054FD403C2}"/>
              </a:ext>
            </a:extLst>
          </p:cNvPr>
          <p:cNvSpPr txBox="1"/>
          <p:nvPr/>
        </p:nvSpPr>
        <p:spPr>
          <a:xfrm>
            <a:off x="335865" y="6135076"/>
            <a:ext cx="11520269" cy="453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Latn-RS" sz="1300" spc="50" dirty="0">
                <a:solidFill>
                  <a:srgbClr val="294661"/>
                </a:solidFill>
                <a:latin typeface="Arial Narrow" panose="020B0606020202030204" pitchFamily="34" charset="0"/>
              </a:rPr>
              <a:t>1</a:t>
            </a:r>
            <a:r>
              <a:rPr lang="en-US" sz="1300" spc="50" dirty="0">
                <a:solidFill>
                  <a:srgbClr val="294661"/>
                </a:solidFill>
                <a:latin typeface="Arial Narrow" panose="020B0606020202030204" pitchFamily="34" charset="0"/>
              </a:rPr>
              <a:t>4</a:t>
            </a:r>
            <a:r>
              <a:rPr lang="sr-Latn-RS" sz="1300" spc="50" dirty="0">
                <a:solidFill>
                  <a:srgbClr val="294661"/>
                </a:solidFill>
                <a:latin typeface="Arial Narrow" panose="020B0606020202030204" pitchFamily="34" charset="0"/>
              </a:rPr>
              <a:t>. SAVETOVANJE O ELEKTRODISTRIBUTIVNIM MREŽAMA sa regionalnim učešćem </a:t>
            </a:r>
            <a:r>
              <a:rPr lang="en-US" sz="1300" spc="50" dirty="0">
                <a:solidFill>
                  <a:srgbClr val="294661"/>
                </a:solidFill>
                <a:latin typeface="Arial Narrow" panose="020B0606020202030204" pitchFamily="34" charset="0"/>
              </a:rPr>
              <a:t>| 14</a:t>
            </a:r>
            <a:r>
              <a:rPr lang="en-US" sz="1300" spc="50" baseline="30000" dirty="0">
                <a:solidFill>
                  <a:srgbClr val="294661"/>
                </a:solidFill>
                <a:latin typeface="Arial Narrow" panose="020B0606020202030204" pitchFamily="34" charset="0"/>
              </a:rPr>
              <a:t>th</a:t>
            </a:r>
            <a:r>
              <a:rPr lang="en-US" sz="1300" spc="50" dirty="0">
                <a:solidFill>
                  <a:srgbClr val="294661"/>
                </a:solidFill>
                <a:latin typeface="Arial Narrow" panose="020B0606020202030204" pitchFamily="34" charset="0"/>
              </a:rPr>
              <a:t> CONFERENCE ON ELECTRICITY DISTRIBUTION with regional participation</a:t>
            </a:r>
            <a:endParaRPr lang="sr-Latn-RS" sz="1300" spc="50" dirty="0">
              <a:solidFill>
                <a:srgbClr val="294661"/>
              </a:solidFill>
              <a:latin typeface="Arial Narrow" panose="020B0606020202030204" pitchFamily="34" charset="0"/>
            </a:endParaRPr>
          </a:p>
          <a:p>
            <a:pPr algn="r"/>
            <a:r>
              <a:rPr lang="en-US" sz="1050" spc="5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16</a:t>
            </a:r>
            <a:r>
              <a:rPr lang="pl-PL" sz="1050" spc="5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 - </a:t>
            </a:r>
            <a:r>
              <a:rPr lang="en-US" sz="1050" spc="5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20</a:t>
            </a:r>
            <a:r>
              <a:rPr lang="pl-PL" sz="1050" spc="5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 / 09 / 202</a:t>
            </a:r>
            <a:r>
              <a:rPr lang="en-US" sz="1050" spc="5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4</a:t>
            </a:r>
            <a:r>
              <a:rPr lang="pl-PL" sz="1050" spc="5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, Kopaonik, Srbija</a:t>
            </a:r>
            <a:r>
              <a:rPr lang="sr-Latn-RS" sz="1050" spc="5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0DEACDF-2733-CCE2-8F6C-00605B7CED15}"/>
              </a:ext>
            </a:extLst>
          </p:cNvPr>
          <p:cNvSpPr txBox="1"/>
          <p:nvPr/>
        </p:nvSpPr>
        <p:spPr>
          <a:xfrm>
            <a:off x="671730" y="1411967"/>
            <a:ext cx="110020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en-US" dirty="0">
                <a:latin typeface="Arial Narrow" panose="020B0606020202030204" pitchFamily="34" charset="0"/>
              </a:rPr>
              <a:t>Text</a:t>
            </a:r>
          </a:p>
          <a:p>
            <a:pPr marL="285750" indent="-285750">
              <a:buBlip>
                <a:blip r:embed="rId2"/>
              </a:buBlip>
            </a:pPr>
            <a:r>
              <a:rPr lang="en-US" dirty="0">
                <a:latin typeface="Arial Narrow" panose="020B0606020202030204" pitchFamily="34" charset="0"/>
              </a:rPr>
              <a:t>Text</a:t>
            </a:r>
          </a:p>
          <a:p>
            <a:pPr marL="285750" indent="-285750">
              <a:buBlip>
                <a:blip r:embed="rId2"/>
              </a:buBlip>
            </a:pPr>
            <a:r>
              <a:rPr lang="en-US" dirty="0">
                <a:latin typeface="Arial Narrow" panose="020B0606020202030204" pitchFamily="34" charset="0"/>
              </a:rPr>
              <a:t>..</a:t>
            </a:r>
          </a:p>
          <a:p>
            <a:pPr marL="285750" indent="-285750">
              <a:buBlip>
                <a:blip r:embed="rId2"/>
              </a:buBlip>
            </a:pPr>
            <a:r>
              <a:rPr lang="en-US" dirty="0">
                <a:latin typeface="Arial Narrow" panose="020B0606020202030204" pitchFamily="34" charset="0"/>
              </a:rPr>
              <a:t>..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5D980B8-46C9-C7AD-2F12-4837B71766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1552" y="495939"/>
            <a:ext cx="556824" cy="27819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CCEC70C-CC7B-964F-5465-66AE013EFA1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3465" y="381453"/>
            <a:ext cx="928381" cy="45629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68A40B2C-FA88-30CC-DC4F-E5BBE664BA55}"/>
              </a:ext>
            </a:extLst>
          </p:cNvPr>
          <p:cNvSpPr/>
          <p:nvPr/>
        </p:nvSpPr>
        <p:spPr>
          <a:xfrm>
            <a:off x="1" y="-13235"/>
            <a:ext cx="165300" cy="1043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>
              <a:solidFill>
                <a:srgbClr val="E45B0E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197914F-A38B-050A-EBB7-51F10D468033}"/>
              </a:ext>
            </a:extLst>
          </p:cNvPr>
          <p:cNvSpPr/>
          <p:nvPr/>
        </p:nvSpPr>
        <p:spPr>
          <a:xfrm>
            <a:off x="341762" y="-13236"/>
            <a:ext cx="176462" cy="1043750"/>
          </a:xfrm>
          <a:prstGeom prst="rect">
            <a:avLst/>
          </a:prstGeom>
          <a:solidFill>
            <a:srgbClr val="29466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217641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474E66A-2D59-3126-E433-C336B28439CA}"/>
              </a:ext>
            </a:extLst>
          </p:cNvPr>
          <p:cNvSpPr/>
          <p:nvPr/>
        </p:nvSpPr>
        <p:spPr>
          <a:xfrm>
            <a:off x="671730" y="-1"/>
            <a:ext cx="11520269" cy="6858001"/>
          </a:xfrm>
          <a:prstGeom prst="rect">
            <a:avLst/>
          </a:prstGeom>
          <a:solidFill>
            <a:srgbClr val="F6DD85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C7F7E16-07ED-D4F7-039E-414AFAAC26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9940" y="5650393"/>
            <a:ext cx="710330" cy="35488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204D1C8-0C4E-D459-5D65-EA20A149E7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2096" y="5583458"/>
            <a:ext cx="1007745" cy="49530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0691D6F1-16EA-8B73-4AA0-F26126BCFF96}"/>
              </a:ext>
            </a:extLst>
          </p:cNvPr>
          <p:cNvSpPr/>
          <p:nvPr/>
        </p:nvSpPr>
        <p:spPr>
          <a:xfrm>
            <a:off x="1" y="-13237"/>
            <a:ext cx="165300" cy="687123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>
              <a:solidFill>
                <a:srgbClr val="E45B0E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AB633B6-CDAA-B127-9E67-D1A22EF8A8BF}"/>
              </a:ext>
            </a:extLst>
          </p:cNvPr>
          <p:cNvSpPr/>
          <p:nvPr/>
        </p:nvSpPr>
        <p:spPr>
          <a:xfrm>
            <a:off x="341762" y="-13239"/>
            <a:ext cx="176462" cy="6871239"/>
          </a:xfrm>
          <a:prstGeom prst="rect">
            <a:avLst/>
          </a:prstGeom>
          <a:solidFill>
            <a:srgbClr val="29466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F422A7-D26B-19BB-AB0F-19BDBB933DA8}"/>
              </a:ext>
            </a:extLst>
          </p:cNvPr>
          <p:cNvSpPr txBox="1"/>
          <p:nvPr/>
        </p:nvSpPr>
        <p:spPr>
          <a:xfrm>
            <a:off x="1092200" y="5583458"/>
            <a:ext cx="772462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b="1" spc="50" dirty="0">
                <a:solidFill>
                  <a:srgbClr val="E45B0E"/>
                </a:solidFill>
                <a:latin typeface="Arial Narrow" panose="020B0606020202030204" pitchFamily="34" charset="0"/>
              </a:rPr>
              <a:t>14. SAVETOVANJE O ELEKTRODISTRIBUTIVNIM MREŽAMA sa regionalnim učešćem</a:t>
            </a:r>
          </a:p>
          <a:p>
            <a:r>
              <a:rPr lang="en-US" sz="1400" spc="50" dirty="0">
                <a:solidFill>
                  <a:srgbClr val="E45B0E"/>
                </a:solidFill>
                <a:latin typeface="Arial Narrow" panose="020B0606020202030204" pitchFamily="34" charset="0"/>
              </a:rPr>
              <a:t>1</a:t>
            </a:r>
            <a:r>
              <a:rPr lang="sr-Latn-RS" sz="1400" spc="50" dirty="0">
                <a:solidFill>
                  <a:srgbClr val="E45B0E"/>
                </a:solidFill>
                <a:latin typeface="Arial Narrow" panose="020B0606020202030204" pitchFamily="34" charset="0"/>
              </a:rPr>
              <a:t>4</a:t>
            </a:r>
            <a:r>
              <a:rPr lang="en-US" sz="1400" spc="50" baseline="30000" dirty="0">
                <a:solidFill>
                  <a:srgbClr val="E45B0E"/>
                </a:solidFill>
                <a:latin typeface="Arial Narrow" panose="020B0606020202030204" pitchFamily="34" charset="0"/>
              </a:rPr>
              <a:t>th</a:t>
            </a:r>
            <a:r>
              <a:rPr lang="en-US" sz="1400" spc="50" dirty="0">
                <a:solidFill>
                  <a:srgbClr val="E45B0E"/>
                </a:solidFill>
                <a:latin typeface="Arial Narrow" panose="020B0606020202030204" pitchFamily="34" charset="0"/>
              </a:rPr>
              <a:t> CONFERENCE ON ELECTRICITY DISTRIBUTION with regional participation</a:t>
            </a:r>
            <a:endParaRPr lang="sr-Latn-RS" sz="1400" spc="50" dirty="0">
              <a:solidFill>
                <a:srgbClr val="E45B0E"/>
              </a:solidFill>
              <a:latin typeface="Arial Narrow" panose="020B0606020202030204" pitchFamily="34" charset="0"/>
            </a:endParaRPr>
          </a:p>
          <a:p>
            <a:endParaRPr lang="pl-PL" sz="600" spc="50" dirty="0">
              <a:solidFill>
                <a:srgbClr val="2D719B"/>
              </a:solidFill>
              <a:latin typeface="Arial Narrow" panose="020B0606020202030204" pitchFamily="34" charset="0"/>
            </a:endParaRPr>
          </a:p>
          <a:p>
            <a:endParaRPr lang="en-US" sz="900" spc="50" dirty="0">
              <a:solidFill>
                <a:srgbClr val="294661"/>
              </a:solidFill>
              <a:latin typeface="Arial Narrow" panose="020B0606020202030204" pitchFamily="34" charset="0"/>
            </a:endParaRPr>
          </a:p>
          <a:p>
            <a:r>
              <a:rPr lang="pl-PL" sz="1100" spc="50" dirty="0">
                <a:solidFill>
                  <a:srgbClr val="294661"/>
                </a:solidFill>
                <a:latin typeface="Arial Narrow" panose="020B0606020202030204" pitchFamily="34" charset="0"/>
              </a:rPr>
              <a:t>16 - 20 / 09 / 2024, Kopaonik, Srbija</a:t>
            </a:r>
            <a:r>
              <a:rPr lang="sr-Latn-RS" sz="1100" spc="50" dirty="0">
                <a:solidFill>
                  <a:srgbClr val="294661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E57012-7F73-65BD-8C35-24CC0E080355}"/>
              </a:ext>
            </a:extLst>
          </p:cNvPr>
          <p:cNvSpPr txBox="1"/>
          <p:nvPr/>
        </p:nvSpPr>
        <p:spPr>
          <a:xfrm>
            <a:off x="1092200" y="422907"/>
            <a:ext cx="94939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294661"/>
                </a:solidFill>
                <a:latin typeface="Arial Narrow" panose="020B0606020202030204" pitchFamily="34" charset="0"/>
              </a:rPr>
              <a:t>HVALA NA PA</a:t>
            </a:r>
            <a:r>
              <a:rPr lang="sr-Latn-RS" sz="2800" b="1" dirty="0">
                <a:solidFill>
                  <a:srgbClr val="294661"/>
                </a:solidFill>
                <a:latin typeface="Arial Narrow" panose="020B0606020202030204" pitchFamily="34" charset="0"/>
              </a:rPr>
              <a:t>ŽNJI!</a:t>
            </a:r>
          </a:p>
          <a:p>
            <a:r>
              <a:rPr lang="sr-Latn-RS" sz="2800" b="1" dirty="0">
                <a:solidFill>
                  <a:srgbClr val="294661"/>
                </a:solidFill>
                <a:latin typeface="Arial Narrow" panose="020B0606020202030204" pitchFamily="34" charset="0"/>
              </a:rPr>
              <a:t>THANK YOU FOR YOUR ATTENTION!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F14692B-FEBC-9126-C15D-3C72C8019C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06589"/>
              </p:ext>
            </p:extLst>
          </p:nvPr>
        </p:nvGraphicFramePr>
        <p:xfrm>
          <a:off x="1092200" y="1625754"/>
          <a:ext cx="10278699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78699">
                  <a:extLst>
                    <a:ext uri="{9D8B030D-6E8A-4147-A177-3AD203B41FA5}">
                      <a16:colId xmlns:a16="http://schemas.microsoft.com/office/drawing/2014/main" val="40602471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r-Latn-RS" b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Kontakt podaci autora</a:t>
                      </a:r>
                    </a:p>
                    <a:p>
                      <a:pPr algn="l"/>
                      <a:r>
                        <a:rPr lang="sr-Latn-RS" b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Contact details</a:t>
                      </a:r>
                      <a:endParaRPr lang="sr-Latn-RS" sz="1600" b="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8189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5755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237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Office Theme</vt:lpstr>
      <vt:lpstr>PowerPoint Presentation</vt:lpstr>
      <vt:lpstr>UVOD / INTRODUCTION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Marija Markovic</dc:creator>
  <cp:lastModifiedBy>BBN Congress Management</cp:lastModifiedBy>
  <cp:revision>7</cp:revision>
  <dcterms:created xsi:type="dcterms:W3CDTF">2022-06-27T13:16:37Z</dcterms:created>
  <dcterms:modified xsi:type="dcterms:W3CDTF">2024-08-22T08:56:08Z</dcterms:modified>
</cp:coreProperties>
</file>