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</p:sldMasterIdLst>
  <p:notesMasterIdLst>
    <p:notesMasterId r:id="rId49"/>
  </p:notesMasterIdLst>
  <p:handoutMasterIdLst>
    <p:handoutMasterId r:id="rId50"/>
  </p:handoutMasterIdLst>
  <p:sldIdLst>
    <p:sldId id="256" r:id="rId5"/>
    <p:sldId id="257" r:id="rId6"/>
    <p:sldId id="262" r:id="rId7"/>
    <p:sldId id="263" r:id="rId8"/>
    <p:sldId id="261" r:id="rId9"/>
    <p:sldId id="259" r:id="rId10"/>
    <p:sldId id="264" r:id="rId11"/>
    <p:sldId id="274" r:id="rId12"/>
    <p:sldId id="275" r:id="rId13"/>
    <p:sldId id="265" r:id="rId14"/>
    <p:sldId id="289" r:id="rId15"/>
    <p:sldId id="290" r:id="rId16"/>
    <p:sldId id="291" r:id="rId17"/>
    <p:sldId id="292" r:id="rId18"/>
    <p:sldId id="294" r:id="rId19"/>
    <p:sldId id="266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267" r:id="rId32"/>
    <p:sldId id="283" r:id="rId33"/>
    <p:sldId id="284" r:id="rId34"/>
    <p:sldId id="285" r:id="rId35"/>
    <p:sldId id="286" r:id="rId36"/>
    <p:sldId id="287" r:id="rId37"/>
    <p:sldId id="288" r:id="rId38"/>
    <p:sldId id="273" r:id="rId39"/>
    <p:sldId id="272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60" r:id="rId48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41" autoAdjust="0"/>
  </p:normalViewPr>
  <p:slideViewPr>
    <p:cSldViewPr snapToGrid="0">
      <p:cViewPr varScale="1">
        <p:scale>
          <a:sx n="90" d="100"/>
          <a:sy n="90" d="100"/>
        </p:scale>
        <p:origin x="235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1584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iconchunking_colorful2">
  <dgm:title val="iconchunking_colorful2"/>
  <dgm:desc val="iconchunking_colorful2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5" csCatId="colorful" phldr="1"/>
      <dgm:spPr/>
      <dgm:t>
        <a:bodyPr/>
        <a:lstStyle/>
        <a:p>
          <a:endParaRPr lang="en-US"/>
        </a:p>
      </dgm:t>
    </dgm:pt>
    <dgm:pt modelId="{AAC263CB-8256-4B03-92FE-1622698FB3E9}">
      <dgm:prSet/>
      <dgm:spPr/>
      <dgm:t>
        <a:bodyPr/>
        <a:lstStyle/>
        <a:p>
          <a:pPr>
            <a:lnSpc>
              <a:spcPct val="100000"/>
            </a:lnSpc>
          </a:pPr>
          <a:r>
            <a:rPr lang="sr-Cyrl-RS" dirty="0"/>
            <a:t>Проблематика и технички аспекти</a:t>
          </a:r>
          <a:endParaRPr lang="en-US" dirty="0"/>
        </a:p>
      </dgm:t>
    </dgm:pt>
    <dgm:pt modelId="{0BEED663-FC38-4EAD-940F-4C475D2C87DB}" type="parTrans" cxnId="{C5E94186-9CB6-4C42-92B3-C546CC53A7B9}">
      <dgm:prSet/>
      <dgm:spPr/>
      <dgm:t>
        <a:bodyPr/>
        <a:lstStyle/>
        <a:p>
          <a:endParaRPr lang="en-US"/>
        </a:p>
      </dgm:t>
    </dgm:pt>
    <dgm:pt modelId="{808B76D0-8EC7-469A-93AC-7A6017188A9D}" type="sibTrans" cxnId="{C5E94186-9CB6-4C42-92B3-C546CC53A7B9}">
      <dgm:prSet/>
      <dgm:spPr/>
      <dgm:t>
        <a:bodyPr/>
        <a:lstStyle/>
        <a:p>
          <a:endParaRPr lang="en-US"/>
        </a:p>
      </dgm:t>
    </dgm:pt>
    <dgm:pt modelId="{4E8D2E69-0173-4BD3-B96A-7A9C5DD12B47}">
      <dgm:prSet/>
      <dgm:spPr/>
      <dgm:t>
        <a:bodyPr/>
        <a:lstStyle/>
        <a:p>
          <a:pPr>
            <a:lnSpc>
              <a:spcPct val="100000"/>
            </a:lnSpc>
          </a:pPr>
          <a:r>
            <a:rPr lang="sr-Cyrl-RS" dirty="0"/>
            <a:t>Правни оквир</a:t>
          </a:r>
          <a:endParaRPr lang="en-US" dirty="0"/>
        </a:p>
      </dgm:t>
    </dgm:pt>
    <dgm:pt modelId="{B954BF22-E3B3-4A1C-802E-590228BE2D9C}" type="parTrans" cxnId="{0F866C41-EB5F-47BD-A2CD-A58671F15B67}">
      <dgm:prSet/>
      <dgm:spPr/>
      <dgm:t>
        <a:bodyPr/>
        <a:lstStyle/>
        <a:p>
          <a:endParaRPr lang="en-US"/>
        </a:p>
      </dgm:t>
    </dgm:pt>
    <dgm:pt modelId="{FEF1E80E-8A9E-4B0A-817C-2A4CFDCF3FB2}" type="sibTrans" cxnId="{0F866C41-EB5F-47BD-A2CD-A58671F15B67}">
      <dgm:prSet/>
      <dgm:spPr/>
      <dgm:t>
        <a:bodyPr/>
        <a:lstStyle/>
        <a:p>
          <a:endParaRPr lang="en-US"/>
        </a:p>
      </dgm:t>
    </dgm:pt>
    <dgm:pt modelId="{93A6A030-ABAB-4EFA-B539-0FDB3E07C1EF}">
      <dgm:prSet/>
      <dgm:spPr/>
      <dgm:t>
        <a:bodyPr/>
        <a:lstStyle/>
        <a:p>
          <a:pPr>
            <a:lnSpc>
              <a:spcPct val="100000"/>
            </a:lnSpc>
          </a:pPr>
          <a:r>
            <a:rPr lang="sr-Cyrl-RS" dirty="0"/>
            <a:t>Регулаторно-тарифни аспект</a:t>
          </a:r>
          <a:endParaRPr lang="en-US" dirty="0"/>
        </a:p>
      </dgm:t>
    </dgm:pt>
    <dgm:pt modelId="{3D674B97-6DC6-4A12-85BA-0976D3064237}" type="parTrans" cxnId="{4B40C8DC-6B57-4F5B-8440-7241C649700B}">
      <dgm:prSet/>
      <dgm:spPr/>
      <dgm:t>
        <a:bodyPr/>
        <a:lstStyle/>
        <a:p>
          <a:endParaRPr lang="en-US"/>
        </a:p>
      </dgm:t>
    </dgm:pt>
    <dgm:pt modelId="{BFE0749E-E343-4A6F-BD09-2810EE6B4BD7}" type="sibTrans" cxnId="{4B40C8DC-6B57-4F5B-8440-7241C649700B}">
      <dgm:prSet/>
      <dgm:spPr/>
      <dgm:t>
        <a:bodyPr/>
        <a:lstStyle/>
        <a:p>
          <a:endParaRPr lang="en-US"/>
        </a:p>
      </dgm:t>
    </dgm:pt>
    <dgm:pt modelId="{76D56F19-2708-49DB-8F92-D8AC45F23A9A}">
      <dgm:prSet/>
      <dgm:spPr/>
      <dgm:t>
        <a:bodyPr/>
        <a:lstStyle/>
        <a:p>
          <a:pPr>
            <a:lnSpc>
              <a:spcPct val="100000"/>
            </a:lnSpc>
          </a:pPr>
          <a:r>
            <a:rPr lang="sr-Cyrl-RS" dirty="0"/>
            <a:t>Тржишни аспект – зависност од тарифа</a:t>
          </a:r>
          <a:endParaRPr lang="en-US" dirty="0"/>
        </a:p>
      </dgm:t>
    </dgm:pt>
    <dgm:pt modelId="{9D5610C2-0A12-494A-AC46-8DD17C08B09F}" type="parTrans" cxnId="{32E90211-17E0-4DDF-9274-DD3E46D811B8}">
      <dgm:prSet/>
      <dgm:spPr/>
      <dgm:t>
        <a:bodyPr/>
        <a:lstStyle/>
        <a:p>
          <a:endParaRPr lang="en-US"/>
        </a:p>
      </dgm:t>
    </dgm:pt>
    <dgm:pt modelId="{EC8965A1-F755-4945-8AAC-DCF1F68F011E}" type="sibTrans" cxnId="{32E90211-17E0-4DDF-9274-DD3E46D811B8}">
      <dgm:prSet/>
      <dgm:spPr/>
      <dgm:t>
        <a:bodyPr/>
        <a:lstStyle/>
        <a:p>
          <a:endParaRPr lang="en-US"/>
        </a:p>
      </dgm:t>
    </dgm:pt>
    <dgm:pt modelId="{62F8266B-222B-4ACF-8613-2C8D6376E5BD}" type="pres">
      <dgm:prSet presAssocID="{D4503D04-C97E-4622-AE07-D0307CB3B4CA}" presName="root" presStyleCnt="0">
        <dgm:presLayoutVars>
          <dgm:dir/>
          <dgm:resizeHandles val="exact"/>
        </dgm:presLayoutVars>
      </dgm:prSet>
      <dgm:spPr/>
    </dgm:pt>
    <dgm:pt modelId="{34FD8F56-D6B7-417A-923A-010E4B5FF0CD}" type="pres">
      <dgm:prSet presAssocID="{AAC263CB-8256-4B03-92FE-1622698FB3E9}" presName="compNode" presStyleCnt="0"/>
      <dgm:spPr/>
    </dgm:pt>
    <dgm:pt modelId="{08450877-B8C0-4FE2-B6DB-B88F20C8574C}" type="pres">
      <dgm:prSet presAssocID="{AAC263CB-8256-4B03-92FE-1622698FB3E9}" presName="bgRect" presStyleLbl="bgShp" presStyleIdx="0" presStyleCnt="4"/>
      <dgm:spPr/>
    </dgm:pt>
    <dgm:pt modelId="{BB7E5F84-64F2-4718-BACC-301BBCDC9D3A}" type="pres">
      <dgm:prSet presAssocID="{AAC263CB-8256-4B03-92FE-1622698FB3E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D7E1920B-5F09-4283-BAA8-B0012E66F14A}" type="pres">
      <dgm:prSet presAssocID="{AAC263CB-8256-4B03-92FE-1622698FB3E9}" presName="spaceRect" presStyleCnt="0"/>
      <dgm:spPr/>
    </dgm:pt>
    <dgm:pt modelId="{30E9CA6C-A0F7-4BE8-9B77-EE5C9EF005B7}" type="pres">
      <dgm:prSet presAssocID="{AAC263CB-8256-4B03-92FE-1622698FB3E9}" presName="parTx" presStyleLbl="revTx" presStyleIdx="0" presStyleCnt="4">
        <dgm:presLayoutVars>
          <dgm:chMax val="0"/>
          <dgm:chPref val="0"/>
        </dgm:presLayoutVars>
      </dgm:prSet>
      <dgm:spPr/>
    </dgm:pt>
    <dgm:pt modelId="{75497209-36D8-474C-9F50-43B26DAE367B}" type="pres">
      <dgm:prSet presAssocID="{808B76D0-8EC7-469A-93AC-7A6017188A9D}" presName="sibTrans" presStyleCnt="0"/>
      <dgm:spPr/>
    </dgm:pt>
    <dgm:pt modelId="{FB1D870E-AB7C-40E3-AA7F-3EC612E6F71C}" type="pres">
      <dgm:prSet presAssocID="{4E8D2E69-0173-4BD3-B96A-7A9C5DD12B47}" presName="compNode" presStyleCnt="0"/>
      <dgm:spPr/>
    </dgm:pt>
    <dgm:pt modelId="{B9A40EDB-694E-464C-8356-AEE8787842F2}" type="pres">
      <dgm:prSet presAssocID="{4E8D2E69-0173-4BD3-B96A-7A9C5DD12B47}" presName="bgRect" presStyleLbl="bgShp" presStyleIdx="1" presStyleCnt="4"/>
      <dgm:spPr/>
    </dgm:pt>
    <dgm:pt modelId="{8B8D9FA1-74BB-4EA5-B65F-49B870DCE4EB}" type="pres">
      <dgm:prSet presAssocID="{4E8D2E69-0173-4BD3-B96A-7A9C5DD12B4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FE35795C-E288-448C-BF98-006011EF35C1}" type="pres">
      <dgm:prSet presAssocID="{4E8D2E69-0173-4BD3-B96A-7A9C5DD12B47}" presName="spaceRect" presStyleCnt="0"/>
      <dgm:spPr/>
    </dgm:pt>
    <dgm:pt modelId="{4258831D-960B-4D2D-A65E-513B92084C01}" type="pres">
      <dgm:prSet presAssocID="{4E8D2E69-0173-4BD3-B96A-7A9C5DD12B47}" presName="parTx" presStyleLbl="revTx" presStyleIdx="1" presStyleCnt="4">
        <dgm:presLayoutVars>
          <dgm:chMax val="0"/>
          <dgm:chPref val="0"/>
        </dgm:presLayoutVars>
      </dgm:prSet>
      <dgm:spPr/>
    </dgm:pt>
    <dgm:pt modelId="{4849AED6-7C24-47EC-B39A-6EC2169AAAEC}" type="pres">
      <dgm:prSet presAssocID="{FEF1E80E-8A9E-4B0A-817C-2A4CFDCF3FB2}" presName="sibTrans" presStyleCnt="0"/>
      <dgm:spPr/>
    </dgm:pt>
    <dgm:pt modelId="{344EF6F7-386A-468B-9D66-8046D158DFC8}" type="pres">
      <dgm:prSet presAssocID="{93A6A030-ABAB-4EFA-B539-0FDB3E07C1EF}" presName="compNode" presStyleCnt="0"/>
      <dgm:spPr/>
    </dgm:pt>
    <dgm:pt modelId="{9DD6C5DE-B838-492F-B4A8-49E4DE8C5CF5}" type="pres">
      <dgm:prSet presAssocID="{93A6A030-ABAB-4EFA-B539-0FDB3E07C1EF}" presName="bgRect" presStyleLbl="bgShp" presStyleIdx="2" presStyleCnt="4"/>
      <dgm:spPr/>
    </dgm:pt>
    <dgm:pt modelId="{3CD2D8A7-CAF8-4A2F-A324-BDF8CFA66908}" type="pres">
      <dgm:prSet presAssocID="{93A6A030-ABAB-4EFA-B539-0FDB3E07C1EF}" presName="iconRect" presStyleLbl="node1" presStyleIdx="2" presStyleCnt="4" custLinFactY="100000" custLinFactNeighborY="13022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343D945D-C209-4E7A-8D9B-BCF7127718D8}" type="pres">
      <dgm:prSet presAssocID="{93A6A030-ABAB-4EFA-B539-0FDB3E07C1EF}" presName="spaceRect" presStyleCnt="0"/>
      <dgm:spPr/>
    </dgm:pt>
    <dgm:pt modelId="{ECA97BE5-E798-4AEE-9404-4E43192F5136}" type="pres">
      <dgm:prSet presAssocID="{93A6A030-ABAB-4EFA-B539-0FDB3E07C1EF}" presName="parTx" presStyleLbl="revTx" presStyleIdx="2" presStyleCnt="4">
        <dgm:presLayoutVars>
          <dgm:chMax val="0"/>
          <dgm:chPref val="0"/>
        </dgm:presLayoutVars>
      </dgm:prSet>
      <dgm:spPr/>
    </dgm:pt>
    <dgm:pt modelId="{C890CB11-26D0-4233-A3B2-FE616B33A810}" type="pres">
      <dgm:prSet presAssocID="{BFE0749E-E343-4A6F-BD09-2810EE6B4BD7}" presName="sibTrans" presStyleCnt="0"/>
      <dgm:spPr/>
    </dgm:pt>
    <dgm:pt modelId="{25E7A08B-6A02-49D1-8C9D-FCE9C92A1AC5}" type="pres">
      <dgm:prSet presAssocID="{76D56F19-2708-49DB-8F92-D8AC45F23A9A}" presName="compNode" presStyleCnt="0"/>
      <dgm:spPr/>
    </dgm:pt>
    <dgm:pt modelId="{984F7435-4B4C-47D4-B03E-CC8917BDBDBB}" type="pres">
      <dgm:prSet presAssocID="{76D56F19-2708-49DB-8F92-D8AC45F23A9A}" presName="bgRect" presStyleLbl="bgShp" presStyleIdx="3" presStyleCnt="4"/>
      <dgm:spPr/>
    </dgm:pt>
    <dgm:pt modelId="{D3271400-E9D7-4481-8E98-7952ACC542C2}" type="pres">
      <dgm:prSet presAssocID="{76D56F19-2708-49DB-8F92-D8AC45F23A9A}" presName="iconRect" presStyleLbl="node1" presStyleIdx="3" presStyleCnt="4" custLinFactY="-100000" custLinFactNeighborX="-2743" custLinFactNeighborY="-125283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rver"/>
        </a:ext>
      </dgm:extLst>
    </dgm:pt>
    <dgm:pt modelId="{3EB25EBA-A880-4DC7-908E-0568144BFBD1}" type="pres">
      <dgm:prSet presAssocID="{76D56F19-2708-49DB-8F92-D8AC45F23A9A}" presName="spaceRect" presStyleCnt="0"/>
      <dgm:spPr/>
    </dgm:pt>
    <dgm:pt modelId="{F2EA86B5-8AF6-40E0-BDDB-512587036C8B}" type="pres">
      <dgm:prSet presAssocID="{76D56F19-2708-49DB-8F92-D8AC45F23A9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6D0D100-FB07-44A7-8ACC-C79CE174D2D7}" type="presOf" srcId="{D4503D04-C97E-4622-AE07-D0307CB3B4CA}" destId="{62F8266B-222B-4ACF-8613-2C8D6376E5BD}" srcOrd="0" destOrd="0" presId="urn:microsoft.com/office/officeart/2018/2/layout/IconVerticalSolidList"/>
    <dgm:cxn modelId="{9DACE70A-4FEB-433A-900C-46A1377C5716}" type="presOf" srcId="{AAC263CB-8256-4B03-92FE-1622698FB3E9}" destId="{30E9CA6C-A0F7-4BE8-9B77-EE5C9EF005B7}" srcOrd="0" destOrd="0" presId="urn:microsoft.com/office/officeart/2018/2/layout/IconVerticalSolidList"/>
    <dgm:cxn modelId="{32E90211-17E0-4DDF-9274-DD3E46D811B8}" srcId="{D4503D04-C97E-4622-AE07-D0307CB3B4CA}" destId="{76D56F19-2708-49DB-8F92-D8AC45F23A9A}" srcOrd="3" destOrd="0" parTransId="{9D5610C2-0A12-494A-AC46-8DD17C08B09F}" sibTransId="{EC8965A1-F755-4945-8AAC-DCF1F68F011E}"/>
    <dgm:cxn modelId="{AFE0042D-F8CA-4F9C-B780-65750DC87CEC}" type="presOf" srcId="{76D56F19-2708-49DB-8F92-D8AC45F23A9A}" destId="{F2EA86B5-8AF6-40E0-BDDB-512587036C8B}" srcOrd="0" destOrd="0" presId="urn:microsoft.com/office/officeart/2018/2/layout/IconVerticalSolidList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F236B04A-0845-45D6-B99A-98DBB252074F}" type="presOf" srcId="{4E8D2E69-0173-4BD3-B96A-7A9C5DD12B47}" destId="{4258831D-960B-4D2D-A65E-513B92084C01}" srcOrd="0" destOrd="0" presId="urn:microsoft.com/office/officeart/2018/2/layout/IconVerticalSolidList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F248DBAE-9D9B-462B-998C-1322E596929F}" type="presOf" srcId="{93A6A030-ABAB-4EFA-B539-0FDB3E07C1EF}" destId="{ECA97BE5-E798-4AEE-9404-4E43192F5136}" srcOrd="0" destOrd="0" presId="urn:microsoft.com/office/officeart/2018/2/layout/IconVerticalSolidList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8CA5002F-95FA-436B-966F-7B8BA099F8C0}" type="presParOf" srcId="{62F8266B-222B-4ACF-8613-2C8D6376E5BD}" destId="{34FD8F56-D6B7-417A-923A-010E4B5FF0CD}" srcOrd="0" destOrd="0" presId="urn:microsoft.com/office/officeart/2018/2/layout/IconVerticalSolidList"/>
    <dgm:cxn modelId="{3E84FCFB-F2E6-496C-9124-8BCCBAF7581E}" type="presParOf" srcId="{34FD8F56-D6B7-417A-923A-010E4B5FF0CD}" destId="{08450877-B8C0-4FE2-B6DB-B88F20C8574C}" srcOrd="0" destOrd="0" presId="urn:microsoft.com/office/officeart/2018/2/layout/IconVerticalSolidList"/>
    <dgm:cxn modelId="{5AAB9D67-2058-4B02-ACAE-9010504CFA8D}" type="presParOf" srcId="{34FD8F56-D6B7-417A-923A-010E4B5FF0CD}" destId="{BB7E5F84-64F2-4718-BACC-301BBCDC9D3A}" srcOrd="1" destOrd="0" presId="urn:microsoft.com/office/officeart/2018/2/layout/IconVerticalSolidList"/>
    <dgm:cxn modelId="{60640685-0CF7-48C8-A8EF-553779FD445D}" type="presParOf" srcId="{34FD8F56-D6B7-417A-923A-010E4B5FF0CD}" destId="{D7E1920B-5F09-4283-BAA8-B0012E66F14A}" srcOrd="2" destOrd="0" presId="urn:microsoft.com/office/officeart/2018/2/layout/IconVerticalSolidList"/>
    <dgm:cxn modelId="{6FE12CDB-D070-4C97-8AE1-997533C4A8AB}" type="presParOf" srcId="{34FD8F56-D6B7-417A-923A-010E4B5FF0CD}" destId="{30E9CA6C-A0F7-4BE8-9B77-EE5C9EF005B7}" srcOrd="3" destOrd="0" presId="urn:microsoft.com/office/officeart/2018/2/layout/IconVerticalSolidList"/>
    <dgm:cxn modelId="{89F45104-A3AE-4AA5-8376-E3E54E87635B}" type="presParOf" srcId="{62F8266B-222B-4ACF-8613-2C8D6376E5BD}" destId="{75497209-36D8-474C-9F50-43B26DAE367B}" srcOrd="1" destOrd="0" presId="urn:microsoft.com/office/officeart/2018/2/layout/IconVerticalSolidList"/>
    <dgm:cxn modelId="{F53E1E41-AFBD-4F42-B954-620893A507D2}" type="presParOf" srcId="{62F8266B-222B-4ACF-8613-2C8D6376E5BD}" destId="{FB1D870E-AB7C-40E3-AA7F-3EC612E6F71C}" srcOrd="2" destOrd="0" presId="urn:microsoft.com/office/officeart/2018/2/layout/IconVerticalSolidList"/>
    <dgm:cxn modelId="{ECA76847-5AC0-4769-B961-BD6FBFA2D2F3}" type="presParOf" srcId="{FB1D870E-AB7C-40E3-AA7F-3EC612E6F71C}" destId="{B9A40EDB-694E-464C-8356-AEE8787842F2}" srcOrd="0" destOrd="0" presId="urn:microsoft.com/office/officeart/2018/2/layout/IconVerticalSolidList"/>
    <dgm:cxn modelId="{E9875D05-A2CA-4949-A0EC-E659F0F81F59}" type="presParOf" srcId="{FB1D870E-AB7C-40E3-AA7F-3EC612E6F71C}" destId="{8B8D9FA1-74BB-4EA5-B65F-49B870DCE4EB}" srcOrd="1" destOrd="0" presId="urn:microsoft.com/office/officeart/2018/2/layout/IconVerticalSolidList"/>
    <dgm:cxn modelId="{F5076418-1870-49C0-A665-417CB498B6D1}" type="presParOf" srcId="{FB1D870E-AB7C-40E3-AA7F-3EC612E6F71C}" destId="{FE35795C-E288-448C-BF98-006011EF35C1}" srcOrd="2" destOrd="0" presId="urn:microsoft.com/office/officeart/2018/2/layout/IconVerticalSolidList"/>
    <dgm:cxn modelId="{8B6CAA02-B9CA-4F7C-A2C4-A376BC49C448}" type="presParOf" srcId="{FB1D870E-AB7C-40E3-AA7F-3EC612E6F71C}" destId="{4258831D-960B-4D2D-A65E-513B92084C01}" srcOrd="3" destOrd="0" presId="urn:microsoft.com/office/officeart/2018/2/layout/IconVerticalSolidList"/>
    <dgm:cxn modelId="{E0C19E8F-4424-498D-BF7E-0A0F0C17D704}" type="presParOf" srcId="{62F8266B-222B-4ACF-8613-2C8D6376E5BD}" destId="{4849AED6-7C24-47EC-B39A-6EC2169AAAEC}" srcOrd="3" destOrd="0" presId="urn:microsoft.com/office/officeart/2018/2/layout/IconVerticalSolidList"/>
    <dgm:cxn modelId="{ACAF17C3-08FB-4404-A101-25BA91958FE3}" type="presParOf" srcId="{62F8266B-222B-4ACF-8613-2C8D6376E5BD}" destId="{344EF6F7-386A-468B-9D66-8046D158DFC8}" srcOrd="4" destOrd="0" presId="urn:microsoft.com/office/officeart/2018/2/layout/IconVerticalSolidList"/>
    <dgm:cxn modelId="{AE175CB6-3E51-4A45-BD69-A7AF096E3CD2}" type="presParOf" srcId="{344EF6F7-386A-468B-9D66-8046D158DFC8}" destId="{9DD6C5DE-B838-492F-B4A8-49E4DE8C5CF5}" srcOrd="0" destOrd="0" presId="urn:microsoft.com/office/officeart/2018/2/layout/IconVerticalSolidList"/>
    <dgm:cxn modelId="{C47334AD-33FF-468C-A41A-E7D0A23484A4}" type="presParOf" srcId="{344EF6F7-386A-468B-9D66-8046D158DFC8}" destId="{3CD2D8A7-CAF8-4A2F-A324-BDF8CFA66908}" srcOrd="1" destOrd="0" presId="urn:microsoft.com/office/officeart/2018/2/layout/IconVerticalSolidList"/>
    <dgm:cxn modelId="{37DF411B-B4A0-44B4-B176-F8958F165CB2}" type="presParOf" srcId="{344EF6F7-386A-468B-9D66-8046D158DFC8}" destId="{343D945D-C209-4E7A-8D9B-BCF7127718D8}" srcOrd="2" destOrd="0" presId="urn:microsoft.com/office/officeart/2018/2/layout/IconVerticalSolidList"/>
    <dgm:cxn modelId="{43DACBA9-774B-4E88-8510-9265E34E50FA}" type="presParOf" srcId="{344EF6F7-386A-468B-9D66-8046D158DFC8}" destId="{ECA97BE5-E798-4AEE-9404-4E43192F5136}" srcOrd="3" destOrd="0" presId="urn:microsoft.com/office/officeart/2018/2/layout/IconVerticalSolidList"/>
    <dgm:cxn modelId="{0C339883-B66B-4487-B66D-1AA832FF598B}" type="presParOf" srcId="{62F8266B-222B-4ACF-8613-2C8D6376E5BD}" destId="{C890CB11-26D0-4233-A3B2-FE616B33A810}" srcOrd="5" destOrd="0" presId="urn:microsoft.com/office/officeart/2018/2/layout/IconVerticalSolidList"/>
    <dgm:cxn modelId="{0616937D-6FCD-4AA3-A503-BCBE4DCE75B1}" type="presParOf" srcId="{62F8266B-222B-4ACF-8613-2C8D6376E5BD}" destId="{25E7A08B-6A02-49D1-8C9D-FCE9C92A1AC5}" srcOrd="6" destOrd="0" presId="urn:microsoft.com/office/officeart/2018/2/layout/IconVerticalSolidList"/>
    <dgm:cxn modelId="{B186621D-A046-462B-BB0C-6236267E563B}" type="presParOf" srcId="{25E7A08B-6A02-49D1-8C9D-FCE9C92A1AC5}" destId="{984F7435-4B4C-47D4-B03E-CC8917BDBDBB}" srcOrd="0" destOrd="0" presId="urn:microsoft.com/office/officeart/2018/2/layout/IconVerticalSolidList"/>
    <dgm:cxn modelId="{F52693A5-0CDF-426A-86AB-E12EC26F0A8F}" type="presParOf" srcId="{25E7A08B-6A02-49D1-8C9D-FCE9C92A1AC5}" destId="{D3271400-E9D7-4481-8E98-7952ACC542C2}" srcOrd="1" destOrd="0" presId="urn:microsoft.com/office/officeart/2018/2/layout/IconVerticalSolidList"/>
    <dgm:cxn modelId="{A0E86A54-FEE6-445C-A5D8-E1BEB46BF402}" type="presParOf" srcId="{25E7A08B-6A02-49D1-8C9D-FCE9C92A1AC5}" destId="{3EB25EBA-A880-4DC7-908E-0568144BFBD1}" srcOrd="2" destOrd="0" presId="urn:microsoft.com/office/officeart/2018/2/layout/IconVerticalSolidList"/>
    <dgm:cxn modelId="{249C530D-BDAF-40DC-B153-C1C13BE8F861}" type="presParOf" srcId="{25E7A08B-6A02-49D1-8C9D-FCE9C92A1AC5}" destId="{F2EA86B5-8AF6-40E0-BDDB-512587036C8B}" srcOrd="3" destOrd="0" presId="urn:microsoft.com/office/officeart/2018/2/layout/IconVerticalSoli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B91A50-C686-4934-BF7B-05A6134A6AB8}" type="doc">
      <dgm:prSet loTypeId="urn:microsoft.com/office/officeart/2005/8/layout/equation2" loCatId="relationship" qsTypeId="urn:microsoft.com/office/officeart/2005/8/quickstyle/3d1" qsCatId="3D" csTypeId="urn:microsoft.com/office/officeart/2005/8/colors/iconchunking_colorful2" csCatId="other" phldr="1"/>
      <dgm:spPr/>
      <dgm:t>
        <a:bodyPr/>
        <a:lstStyle/>
        <a:p>
          <a:endParaRPr lang="en-US"/>
        </a:p>
      </dgm:t>
    </dgm:pt>
    <dgm:pt modelId="{B49368FA-77A6-4E32-A6C0-219688BA4BA8}" type="pres">
      <dgm:prSet presAssocID="{FEB91A50-C686-4934-BF7B-05A6134A6AB8}" presName="Name0" presStyleCnt="0">
        <dgm:presLayoutVars>
          <dgm:dir/>
          <dgm:resizeHandles val="exact"/>
        </dgm:presLayoutVars>
      </dgm:prSet>
      <dgm:spPr/>
    </dgm:pt>
  </dgm:ptLst>
  <dgm:cxnLst>
    <dgm:cxn modelId="{B59F9914-7CE5-4E85-99D5-C6BFAFBD5845}" type="presOf" srcId="{FEB91A50-C686-4934-BF7B-05A6134A6AB8}" destId="{B49368FA-77A6-4E32-A6C0-219688BA4BA8}" srcOrd="0" destOrd="0" presId="urn:microsoft.com/office/officeart/2005/8/layout/equation2"/>
  </dgm:cxnLst>
  <dgm:bg>
    <a:solidFill>
      <a:schemeClr val="tx1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450877-B8C0-4FE2-B6DB-B88F20C8574C}">
      <dsp:nvSpPr>
        <dsp:cNvPr id="0" name=""/>
        <dsp:cNvSpPr/>
      </dsp:nvSpPr>
      <dsp:spPr>
        <a:xfrm>
          <a:off x="0" y="1469"/>
          <a:ext cx="3084892" cy="74500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7E5F84-64F2-4718-BACC-301BBCDC9D3A}">
      <dsp:nvSpPr>
        <dsp:cNvPr id="0" name=""/>
        <dsp:cNvSpPr/>
      </dsp:nvSpPr>
      <dsp:spPr>
        <a:xfrm>
          <a:off x="225364" y="169096"/>
          <a:ext cx="409752" cy="4097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E9CA6C-A0F7-4BE8-9B77-EE5C9EF005B7}">
      <dsp:nvSpPr>
        <dsp:cNvPr id="0" name=""/>
        <dsp:cNvSpPr/>
      </dsp:nvSpPr>
      <dsp:spPr>
        <a:xfrm>
          <a:off x="860480" y="1469"/>
          <a:ext cx="2224411" cy="745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46" tIns="78846" rIns="78846" bIns="7884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800" kern="1200" dirty="0"/>
            <a:t>Проблематика и технички аспекти</a:t>
          </a:r>
          <a:endParaRPr lang="en-US" sz="1800" kern="1200" dirty="0"/>
        </a:p>
      </dsp:txBody>
      <dsp:txXfrm>
        <a:off x="860480" y="1469"/>
        <a:ext cx="2224411" cy="745005"/>
      </dsp:txXfrm>
    </dsp:sp>
    <dsp:sp modelId="{B9A40EDB-694E-464C-8356-AEE8787842F2}">
      <dsp:nvSpPr>
        <dsp:cNvPr id="0" name=""/>
        <dsp:cNvSpPr/>
      </dsp:nvSpPr>
      <dsp:spPr>
        <a:xfrm>
          <a:off x="0" y="932726"/>
          <a:ext cx="3084892" cy="745005"/>
        </a:xfrm>
        <a:prstGeom prst="roundRect">
          <a:avLst>
            <a:gd name="adj" fmla="val 10000"/>
          </a:avLst>
        </a:prstGeom>
        <a:solidFill>
          <a:schemeClr val="accent5">
            <a:hueOff val="1420348"/>
            <a:satOff val="-9402"/>
            <a:lumOff val="-163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8D9FA1-74BB-4EA5-B65F-49B870DCE4EB}">
      <dsp:nvSpPr>
        <dsp:cNvPr id="0" name=""/>
        <dsp:cNvSpPr/>
      </dsp:nvSpPr>
      <dsp:spPr>
        <a:xfrm>
          <a:off x="225364" y="1100352"/>
          <a:ext cx="409752" cy="4097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58831D-960B-4D2D-A65E-513B92084C01}">
      <dsp:nvSpPr>
        <dsp:cNvPr id="0" name=""/>
        <dsp:cNvSpPr/>
      </dsp:nvSpPr>
      <dsp:spPr>
        <a:xfrm>
          <a:off x="860480" y="932726"/>
          <a:ext cx="2224411" cy="745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46" tIns="78846" rIns="78846" bIns="7884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800" kern="1200" dirty="0"/>
            <a:t>Правни оквир</a:t>
          </a:r>
          <a:endParaRPr lang="en-US" sz="1800" kern="1200" dirty="0"/>
        </a:p>
      </dsp:txBody>
      <dsp:txXfrm>
        <a:off x="860480" y="932726"/>
        <a:ext cx="2224411" cy="745005"/>
      </dsp:txXfrm>
    </dsp:sp>
    <dsp:sp modelId="{9DD6C5DE-B838-492F-B4A8-49E4DE8C5CF5}">
      <dsp:nvSpPr>
        <dsp:cNvPr id="0" name=""/>
        <dsp:cNvSpPr/>
      </dsp:nvSpPr>
      <dsp:spPr>
        <a:xfrm>
          <a:off x="0" y="1863982"/>
          <a:ext cx="3084892" cy="745005"/>
        </a:xfrm>
        <a:prstGeom prst="roundRect">
          <a:avLst>
            <a:gd name="adj" fmla="val 10000"/>
          </a:avLst>
        </a:prstGeom>
        <a:solidFill>
          <a:schemeClr val="accent5">
            <a:hueOff val="2840696"/>
            <a:satOff val="-18805"/>
            <a:lumOff val="-326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D2D8A7-CAF8-4A2F-A324-BDF8CFA66908}">
      <dsp:nvSpPr>
        <dsp:cNvPr id="0" name=""/>
        <dsp:cNvSpPr/>
      </dsp:nvSpPr>
      <dsp:spPr>
        <a:xfrm>
          <a:off x="225364" y="2974953"/>
          <a:ext cx="409752" cy="4097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97BE5-E798-4AEE-9404-4E43192F5136}">
      <dsp:nvSpPr>
        <dsp:cNvPr id="0" name=""/>
        <dsp:cNvSpPr/>
      </dsp:nvSpPr>
      <dsp:spPr>
        <a:xfrm>
          <a:off x="860480" y="1863982"/>
          <a:ext cx="2224411" cy="745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46" tIns="78846" rIns="78846" bIns="7884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800" kern="1200" dirty="0"/>
            <a:t>Регулаторно-тарифни аспект</a:t>
          </a:r>
          <a:endParaRPr lang="en-US" sz="1800" kern="1200" dirty="0"/>
        </a:p>
      </dsp:txBody>
      <dsp:txXfrm>
        <a:off x="860480" y="1863982"/>
        <a:ext cx="2224411" cy="745005"/>
      </dsp:txXfrm>
    </dsp:sp>
    <dsp:sp modelId="{984F7435-4B4C-47D4-B03E-CC8917BDBDBB}">
      <dsp:nvSpPr>
        <dsp:cNvPr id="0" name=""/>
        <dsp:cNvSpPr/>
      </dsp:nvSpPr>
      <dsp:spPr>
        <a:xfrm>
          <a:off x="0" y="2795238"/>
          <a:ext cx="3084892" cy="745005"/>
        </a:xfrm>
        <a:prstGeom prst="roundRect">
          <a:avLst>
            <a:gd name="adj" fmla="val 10000"/>
          </a:avLst>
        </a:prstGeom>
        <a:solidFill>
          <a:schemeClr val="accent5">
            <a:hueOff val="4261045"/>
            <a:satOff val="-28207"/>
            <a:lumOff val="-4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271400-E9D7-4481-8E98-7952ACC542C2}">
      <dsp:nvSpPr>
        <dsp:cNvPr id="0" name=""/>
        <dsp:cNvSpPr/>
      </dsp:nvSpPr>
      <dsp:spPr>
        <a:xfrm>
          <a:off x="214124" y="2039761"/>
          <a:ext cx="409752" cy="40975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EA86B5-8AF6-40E0-BDDB-512587036C8B}">
      <dsp:nvSpPr>
        <dsp:cNvPr id="0" name=""/>
        <dsp:cNvSpPr/>
      </dsp:nvSpPr>
      <dsp:spPr>
        <a:xfrm>
          <a:off x="860480" y="2795238"/>
          <a:ext cx="2224411" cy="7450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846" tIns="78846" rIns="78846" bIns="7884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1800" kern="1200" dirty="0"/>
            <a:t>Тржишни аспект – зависност од тарифа</a:t>
          </a:r>
          <a:endParaRPr lang="en-US" sz="1800" kern="1200" dirty="0"/>
        </a:p>
      </dsp:txBody>
      <dsp:txXfrm>
        <a:off x="860480" y="2795238"/>
        <a:ext cx="2224411" cy="7450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32A2767-FEC0-45D8-A250-3A0CECEC10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D87BEA-720A-4B01-983C-6493C00177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38802-F28A-42D1-9BCA-40E34B52D6F0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7F7142-7B6D-4E82-A762-17951F1395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A5D6A-4E5C-4EA7-A13B-15A02BB533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A98BC-2DB8-47A3-A77F-B9E32C2662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684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5794D-BDB5-4811-AA4A-B25E4EF28521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B1A04-13E8-48CD-97F9-AC2568E1A8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999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B1A04-13E8-48CD-97F9-AC2568E1A8D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305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1200" dirty="0"/>
              <a:t>Jako </a:t>
            </a:r>
            <a:r>
              <a:rPr lang="sr-Latn-RS" sz="1200" b="1" u="sng" dirty="0"/>
              <a:t>velika </a:t>
            </a:r>
            <a:r>
              <a:rPr lang="sr-Latn-RS" sz="1200" b="1" u="sng" dirty="0" err="1"/>
              <a:t>korelisanost</a:t>
            </a:r>
            <a:r>
              <a:rPr lang="sr-Latn-RS" sz="1200" b="1" u="sng" dirty="0"/>
              <a:t> cena na berzama različitih država </a:t>
            </a:r>
            <a:r>
              <a:rPr lang="sr-Latn-RS" sz="1200" dirty="0"/>
              <a:t>u trgovanju za dan-unapred (što govori o visokoj funkcionalnosti ovog tržišta)</a:t>
            </a:r>
            <a:r>
              <a:rPr lang="en-GB" sz="1200" dirty="0"/>
              <a:t> – </a:t>
            </a:r>
            <a:r>
              <a:rPr lang="en-GB" sz="1200" dirty="0" err="1"/>
              <a:t>zanimljivo</a:t>
            </a:r>
            <a:r>
              <a:rPr lang="en-GB" sz="1200" dirty="0"/>
              <a:t> je da</a:t>
            </a:r>
            <a:r>
              <a:rPr lang="sr-Latn-RS" sz="1200" dirty="0"/>
              <a:t> se kanibalizam solara značajno oseća i na srpskoj berzi</a:t>
            </a:r>
            <a:r>
              <a:rPr lang="en-GB" sz="1200" dirty="0"/>
              <a:t> </a:t>
            </a:r>
            <a:r>
              <a:rPr lang="en-GB" sz="1200" dirty="0" err="1"/>
              <a:t>iako</a:t>
            </a:r>
            <a:r>
              <a:rPr lang="en-GB" sz="1200" dirty="0"/>
              <a:t> </a:t>
            </a:r>
            <a:r>
              <a:rPr lang="en-GB" sz="1200" dirty="0" err="1"/>
              <a:t>Srbija</a:t>
            </a:r>
            <a:r>
              <a:rPr lang="en-GB" sz="1200" dirty="0"/>
              <a:t> jo</a:t>
            </a:r>
            <a:r>
              <a:rPr lang="sr-Latn-RS" sz="1200" dirty="0"/>
              <a:t>š uvek ima zanemarljivu proizvodnju iz solara.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1200" dirty="0"/>
              <a:t>Težnja je da se ide ka dinamičkom tarifiranju (</a:t>
            </a:r>
            <a:r>
              <a:rPr lang="sr-Latn-RS" sz="1200" dirty="0" err="1"/>
              <a:t>ToU</a:t>
            </a:r>
            <a:r>
              <a:rPr lang="sr-Latn-RS" sz="1200" dirty="0"/>
              <a:t> tarife)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B1A04-13E8-48CD-97F9-AC2568E1A8D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46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Navesti motive koji su preovladali kod kreiranja postojećeg tarifnog sistema</a:t>
            </a:r>
          </a:p>
          <a:p>
            <a:r>
              <a:rPr lang="sr-Latn-RS" dirty="0"/>
              <a:t>Jedan deo problema je što EPS </a:t>
            </a:r>
            <a:r>
              <a:rPr lang="sr-Latn-RS" dirty="0" err="1"/>
              <a:t>prihoduje</a:t>
            </a:r>
            <a:r>
              <a:rPr lang="sr-Latn-RS" dirty="0"/>
              <a:t> manje od noćne tarife čime se ograničava </a:t>
            </a:r>
            <a:r>
              <a:rPr lang="sr-Latn-RS" dirty="0" err="1"/>
              <a:t>EPSov</a:t>
            </a:r>
            <a:r>
              <a:rPr lang="sr-Latn-RS" dirty="0"/>
              <a:t> investicioni kapacitet (a potrebno je sprovesti </a:t>
            </a:r>
            <a:r>
              <a:rPr lang="sr-Latn-RS" dirty="0" err="1"/>
              <a:t>dekarbonizaciju</a:t>
            </a:r>
            <a:r>
              <a:rPr lang="sr-Latn-RS" dirty="0"/>
              <a:t> i ulagati u kapitalno intenzivne projekte), ali je možda još veći problem što domaćinstva koriste neefikasne tehnologije za zagrevanje.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B1A04-13E8-48CD-97F9-AC2568E1A8D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56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Zapaziti odnos niže i više tarife, kao i odnos cene noćne tarife za domaćinstva u poređenju sa </a:t>
            </a:r>
            <a:r>
              <a:rPr lang="sr-Latn-RS" dirty="0" err="1"/>
              <a:t>prosčenom</a:t>
            </a:r>
            <a:r>
              <a:rPr lang="sr-Latn-RS" dirty="0"/>
              <a:t> cenom za te sate na </a:t>
            </a:r>
            <a:r>
              <a:rPr lang="sr-Latn-RS" dirty="0" err="1"/>
              <a:t>SEEPEXu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B1A04-13E8-48CD-97F9-AC2568E1A8D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837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dirty="0"/>
              <a:t>Zapaziti </a:t>
            </a:r>
            <a:r>
              <a:rPr lang="sr-Latn-RS" dirty="0" err="1"/>
              <a:t>kanibalizaciju</a:t>
            </a:r>
            <a:r>
              <a:rPr lang="sr-Latn-RS" dirty="0"/>
              <a:t> solara (</a:t>
            </a:r>
            <a:r>
              <a:rPr lang="sr-Latn-RS" dirty="0">
                <a:solidFill>
                  <a:srgbClr val="FFC000"/>
                </a:solidFill>
              </a:rPr>
              <a:t>stigla je „patkica“ i u naše krajeve</a:t>
            </a:r>
            <a:r>
              <a:rPr lang="sr-Latn-RS" dirty="0"/>
              <a:t>), zatim odnos između istih blokova za različite karakteristične dane, kao i odnos najvišeg i najnižeg bloka za isti karakterističan dan u toku sezone.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B1A04-13E8-48CD-97F9-AC2568E1A8D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529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B1A04-13E8-48CD-97F9-AC2568E1A8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857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B1A04-13E8-48CD-97F9-AC2568E1A8D4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962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B1A04-13E8-48CD-97F9-AC2568E1A8D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66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B1A04-13E8-48CD-97F9-AC2568E1A8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363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B1A04-13E8-48CD-97F9-AC2568E1A8D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594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B1A04-13E8-48CD-97F9-AC2568E1A8D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667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B1A04-13E8-48CD-97F9-AC2568E1A8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68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B1A04-13E8-48CD-97F9-AC2568E1A8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068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1pPr>
            <a:lvl2pPr marL="755650" indent="-290513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2pPr>
            <a:lvl3pPr marL="1163638" indent="-231775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3pPr>
            <a:lvl4pPr marL="1630363" indent="-231775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4pPr>
            <a:lvl5pPr marL="2095500" indent="-231775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5pPr>
            <a:lvl6pPr marL="2552700" indent="-2317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6pPr>
            <a:lvl7pPr marL="3009900" indent="-2317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7pPr>
            <a:lvl8pPr marL="3467100" indent="-2317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8pPr>
            <a:lvl9pPr marL="3924300" indent="-2317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9pPr>
          </a:lstStyle>
          <a:p>
            <a:fld id="{C50EE545-E32E-4DD1-BE0B-301E2CFFD435}" type="slidenum">
              <a:rPr lang="en-US" altLang="en-US" sz="1200" smtClean="0">
                <a:solidFill>
                  <a:schemeClr val="tx1"/>
                </a:solidFill>
              </a:rPr>
              <a:pPr/>
              <a:t>17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575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B1A04-13E8-48CD-97F9-AC2568E1A8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342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1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9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256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2241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38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244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44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616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47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SzPct val="70000"/>
              <a:buFont typeface="Wingdings" panose="05000000000000000000" pitchFamily="2" charset="2"/>
              <a:buChar char="q"/>
              <a:defRPr/>
            </a:lvl1pPr>
            <a:lvl2pPr marL="685800" indent="-2286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Tw Cen MT" panose="020B0602020104020603" pitchFamily="34" charset="0"/>
              <a:buChar char="–"/>
              <a:defRPr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36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80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3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59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12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5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3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86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8522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5.emf"/><Relationship Id="rId4" Type="http://schemas.openxmlformats.org/officeDocument/2006/relationships/image" Target="../media/image32.emf"/><Relationship Id="rId9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someone@example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0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9.jpeg"/><Relationship Id="rId4" Type="http://schemas.openxmlformats.org/officeDocument/2006/relationships/diagramData" Target="../diagrams/data2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8D5DFD-FA42-4EB0-B24E-4180C0CC5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CC864817-5955-484B-9D1F-9BC8DB739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280C083F-71A6-4E55-AE35-586518FE2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Lightbulb">
            <a:extLst>
              <a:ext uri="{FF2B5EF4-FFF2-40B4-BE49-F238E27FC236}">
                <a16:creationId xmlns:a16="http://schemas.microsoft.com/office/drawing/2014/main" id="{AC06F95D-BA5D-4DEE-93EF-3FE3173D13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056DF-7985-4692-968A-466E9E6AF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5" name="Round Diagonal Corner Rectangle 7">
              <a:extLst>
                <a:ext uri="{FF2B5EF4-FFF2-40B4-BE49-F238E27FC236}">
                  <a16:creationId xmlns:a16="http://schemas.microsoft.com/office/drawing/2014/main" id="{B414A174-532A-4602-934F-9858D1D86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B0C0C-7F94-4725-8108-62B3B7A5A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367EAC5B-1891-480A-A3AD-B9F6A88FAC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id="{E33FF633-15BA-464F-8F5B-26C56665F7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0C949DF6-E66B-4DB8-AB52-30CA781B48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309C2298-5EF9-4B09-8995-014F6D3BFF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35">
                <a:extLst>
                  <a:ext uri="{FF2B5EF4-FFF2-40B4-BE49-F238E27FC236}">
                    <a16:creationId xmlns:a16="http://schemas.microsoft.com/office/drawing/2014/main" id="{319B2AFC-EBFF-477C-A364-6D575BE5AA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36">
                <a:extLst>
                  <a:ext uri="{FF2B5EF4-FFF2-40B4-BE49-F238E27FC236}">
                    <a16:creationId xmlns:a16="http://schemas.microsoft.com/office/drawing/2014/main" id="{CC6B7D67-F2F8-4B07-B954-EAC9135B2B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7FF1659D-33DA-4F62-8567-A54020D2E2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9110F572-DC3D-4AB3-B731-B73BD65057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A2F7D0E9-68CE-40F9-B0E9-F915103ECF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AB69A438-1FB7-454A-A3E9-0C329643CD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32">
                <a:extLst>
                  <a:ext uri="{FF2B5EF4-FFF2-40B4-BE49-F238E27FC236}">
                    <a16:creationId xmlns:a16="http://schemas.microsoft.com/office/drawing/2014/main" id="{E64598D0-3A2C-4570-9E7C-C52C89549B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33">
                <a:extLst>
                  <a:ext uri="{FF2B5EF4-FFF2-40B4-BE49-F238E27FC236}">
                    <a16:creationId xmlns:a16="http://schemas.microsoft.com/office/drawing/2014/main" id="{CC17CF42-8908-477B-9F36-DA1306CA01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4">
                <a:extLst>
                  <a:ext uri="{FF2B5EF4-FFF2-40B4-BE49-F238E27FC236}">
                    <a16:creationId xmlns:a16="http://schemas.microsoft.com/office/drawing/2014/main" id="{A2457851-D4A0-404C-BF3F-99AE00B9E9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37">
                <a:extLst>
                  <a:ext uri="{FF2B5EF4-FFF2-40B4-BE49-F238E27FC236}">
                    <a16:creationId xmlns:a16="http://schemas.microsoft.com/office/drawing/2014/main" id="{ECC300FA-EE4A-489E-9A47-79BEBF05DC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35">
                <a:extLst>
                  <a:ext uri="{FF2B5EF4-FFF2-40B4-BE49-F238E27FC236}">
                    <a16:creationId xmlns:a16="http://schemas.microsoft.com/office/drawing/2014/main" id="{0D1F26E2-902B-416B-A1DB-80DAF78D8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36">
                <a:extLst>
                  <a:ext uri="{FF2B5EF4-FFF2-40B4-BE49-F238E27FC236}">
                    <a16:creationId xmlns:a16="http://schemas.microsoft.com/office/drawing/2014/main" id="{491346A0-BF6D-45A5-806A-2150768722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38">
                <a:extLst>
                  <a:ext uri="{FF2B5EF4-FFF2-40B4-BE49-F238E27FC236}">
                    <a16:creationId xmlns:a16="http://schemas.microsoft.com/office/drawing/2014/main" id="{A8A5AAC9-38FD-4A03-AB91-236F2AAC62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39">
                <a:extLst>
                  <a:ext uri="{FF2B5EF4-FFF2-40B4-BE49-F238E27FC236}">
                    <a16:creationId xmlns:a16="http://schemas.microsoft.com/office/drawing/2014/main" id="{7AD4105C-55AA-47FF-AC5D-5BCB0B78C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40">
                <a:extLst>
                  <a:ext uri="{FF2B5EF4-FFF2-40B4-BE49-F238E27FC236}">
                    <a16:creationId xmlns:a16="http://schemas.microsoft.com/office/drawing/2014/main" id="{1C4B42B1-B112-4057-82C3-E5AF3BC7F6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Rectangle 41">
                <a:extLst>
                  <a:ext uri="{FF2B5EF4-FFF2-40B4-BE49-F238E27FC236}">
                    <a16:creationId xmlns:a16="http://schemas.microsoft.com/office/drawing/2014/main" id="{C8B37395-3651-4E66-A62E-31529FABC8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687081-16D7-4BC5-A7DB-E70117439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4400" dirty="0"/>
              <a:t>Управљање потрошњом електричне енергије 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1851F-203A-4F8E-AA75-478526ABA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/>
              <a:t>могућности и изазови</a:t>
            </a:r>
            <a:endParaRPr lang="sr-Latn-RS" sz="2700" b="1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6D540F-1E2F-416F-819F-D8216BC8F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665F0CE-F81E-4BAC-8E24-C1EDC041911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" y="152533"/>
            <a:ext cx="1686336" cy="63327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26A8DC-6A6D-4A48-A447-41A81A47C46D}"/>
              </a:ext>
            </a:extLst>
          </p:cNvPr>
          <p:cNvSpPr txBox="1"/>
          <p:nvPr/>
        </p:nvSpPr>
        <p:spPr>
          <a:xfrm>
            <a:off x="2582333" y="1452978"/>
            <a:ext cx="26091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ОКРУГЛИ СТО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DBAB59-1886-4D4C-B302-DD14A89D483B}"/>
              </a:ext>
            </a:extLst>
          </p:cNvPr>
          <p:cNvSpPr txBox="1"/>
          <p:nvPr/>
        </p:nvSpPr>
        <p:spPr>
          <a:xfrm>
            <a:off x="4457716" y="4876019"/>
            <a:ext cx="345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Београд, 14. јун 2024. године</a:t>
            </a:r>
            <a:endParaRPr lang="sr-Latn-R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7FD495-FFF1-4468-9C79-6351F9AF46B4}"/>
              </a:ext>
            </a:extLst>
          </p:cNvPr>
          <p:cNvGrpSpPr/>
          <p:nvPr/>
        </p:nvGrpSpPr>
        <p:grpSpPr>
          <a:xfrm>
            <a:off x="4790545" y="6147265"/>
            <a:ext cx="2448455" cy="523220"/>
            <a:chOff x="4571470" y="5906060"/>
            <a:chExt cx="2448455" cy="52322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363CF8D-2F1F-4FAC-985B-C3579ECE8EAC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4"/>
            <a:stretch/>
          </p:blipFill>
          <p:spPr bwMode="auto">
            <a:xfrm>
              <a:off x="4571470" y="5907149"/>
              <a:ext cx="1060450" cy="520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DDE192-FE4C-4F5D-9E7C-349EF4004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31920" y="5906060"/>
              <a:ext cx="651968" cy="522878"/>
            </a:xfrm>
            <a:prstGeom prst="rect">
              <a:avLst/>
            </a:prstGeom>
            <a:noFill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A03C8D-B86A-43B2-9607-121490C177F1}"/>
                </a:ext>
              </a:extLst>
            </p:cNvPr>
            <p:cNvSpPr txBox="1"/>
            <p:nvPr/>
          </p:nvSpPr>
          <p:spPr>
            <a:xfrm>
              <a:off x="6283888" y="5906060"/>
              <a:ext cx="736037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sr-Latn-RS" sz="1400" b="1" dirty="0">
                  <a:solidFill>
                    <a:srgbClr val="00206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CIRED </a:t>
              </a:r>
              <a:r>
                <a:rPr lang="sr-Cyrl-RS" sz="1400" b="1" dirty="0">
                  <a:solidFill>
                    <a:srgbClr val="00206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Србија</a:t>
              </a:r>
              <a:endParaRPr lang="sr-Latn-RS" sz="1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587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8D5DFD-FA42-4EB0-B24E-4180C0CC5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CC864817-5955-484B-9D1F-9BC8DB739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280C083F-71A6-4E55-AE35-586518FE2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Lightbulb">
            <a:extLst>
              <a:ext uri="{FF2B5EF4-FFF2-40B4-BE49-F238E27FC236}">
                <a16:creationId xmlns:a16="http://schemas.microsoft.com/office/drawing/2014/main" id="{AC06F95D-BA5D-4DEE-93EF-3FE3173D13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056DF-7985-4692-968A-466E9E6AF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5" name="Round Diagonal Corner Rectangle 7">
              <a:extLst>
                <a:ext uri="{FF2B5EF4-FFF2-40B4-BE49-F238E27FC236}">
                  <a16:creationId xmlns:a16="http://schemas.microsoft.com/office/drawing/2014/main" id="{B414A174-532A-4602-934F-9858D1D86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B0C0C-7F94-4725-8108-62B3B7A5A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367EAC5B-1891-480A-A3AD-B9F6A88FAC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id="{E33FF633-15BA-464F-8F5B-26C56665F7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0C949DF6-E66B-4DB8-AB52-30CA781B48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309C2298-5EF9-4B09-8995-014F6D3BFF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35">
                <a:extLst>
                  <a:ext uri="{FF2B5EF4-FFF2-40B4-BE49-F238E27FC236}">
                    <a16:creationId xmlns:a16="http://schemas.microsoft.com/office/drawing/2014/main" id="{319B2AFC-EBFF-477C-A364-6D575BE5AA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36">
                <a:extLst>
                  <a:ext uri="{FF2B5EF4-FFF2-40B4-BE49-F238E27FC236}">
                    <a16:creationId xmlns:a16="http://schemas.microsoft.com/office/drawing/2014/main" id="{CC6B7D67-F2F8-4B07-B954-EAC9135B2B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7FF1659D-33DA-4F62-8567-A54020D2E2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9110F572-DC3D-4AB3-B731-B73BD65057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A2F7D0E9-68CE-40F9-B0E9-F915103ECF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AB69A438-1FB7-454A-A3E9-0C329643CD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32">
                <a:extLst>
                  <a:ext uri="{FF2B5EF4-FFF2-40B4-BE49-F238E27FC236}">
                    <a16:creationId xmlns:a16="http://schemas.microsoft.com/office/drawing/2014/main" id="{E64598D0-3A2C-4570-9E7C-C52C89549B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33">
                <a:extLst>
                  <a:ext uri="{FF2B5EF4-FFF2-40B4-BE49-F238E27FC236}">
                    <a16:creationId xmlns:a16="http://schemas.microsoft.com/office/drawing/2014/main" id="{CC17CF42-8908-477B-9F36-DA1306CA01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4">
                <a:extLst>
                  <a:ext uri="{FF2B5EF4-FFF2-40B4-BE49-F238E27FC236}">
                    <a16:creationId xmlns:a16="http://schemas.microsoft.com/office/drawing/2014/main" id="{A2457851-D4A0-404C-BF3F-99AE00B9E9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37">
                <a:extLst>
                  <a:ext uri="{FF2B5EF4-FFF2-40B4-BE49-F238E27FC236}">
                    <a16:creationId xmlns:a16="http://schemas.microsoft.com/office/drawing/2014/main" id="{ECC300FA-EE4A-489E-9A47-79BEBF05DC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35">
                <a:extLst>
                  <a:ext uri="{FF2B5EF4-FFF2-40B4-BE49-F238E27FC236}">
                    <a16:creationId xmlns:a16="http://schemas.microsoft.com/office/drawing/2014/main" id="{0D1F26E2-902B-416B-A1DB-80DAF78D8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36">
                <a:extLst>
                  <a:ext uri="{FF2B5EF4-FFF2-40B4-BE49-F238E27FC236}">
                    <a16:creationId xmlns:a16="http://schemas.microsoft.com/office/drawing/2014/main" id="{491346A0-BF6D-45A5-806A-2150768722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38">
                <a:extLst>
                  <a:ext uri="{FF2B5EF4-FFF2-40B4-BE49-F238E27FC236}">
                    <a16:creationId xmlns:a16="http://schemas.microsoft.com/office/drawing/2014/main" id="{A8A5AAC9-38FD-4A03-AB91-236F2AAC62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39">
                <a:extLst>
                  <a:ext uri="{FF2B5EF4-FFF2-40B4-BE49-F238E27FC236}">
                    <a16:creationId xmlns:a16="http://schemas.microsoft.com/office/drawing/2014/main" id="{7AD4105C-55AA-47FF-AC5D-5BCB0B78C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40">
                <a:extLst>
                  <a:ext uri="{FF2B5EF4-FFF2-40B4-BE49-F238E27FC236}">
                    <a16:creationId xmlns:a16="http://schemas.microsoft.com/office/drawing/2014/main" id="{1C4B42B1-B112-4057-82C3-E5AF3BC7F6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Rectangle 41">
                <a:extLst>
                  <a:ext uri="{FF2B5EF4-FFF2-40B4-BE49-F238E27FC236}">
                    <a16:creationId xmlns:a16="http://schemas.microsoft.com/office/drawing/2014/main" id="{C8B37395-3651-4E66-A62E-31529FABC8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687081-16D7-4BC5-A7DB-E70117439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 anchor="ctr">
            <a:normAutofit/>
          </a:bodyPr>
          <a:lstStyle/>
          <a:p>
            <a:pPr algn="ctr"/>
            <a:r>
              <a:rPr lang="sr-Cyrl-RS" sz="4000" dirty="0"/>
              <a:t>ПРАВНИ ОКВИР ЗА УПРАВЉАЊЕ ПОТРОШЊОМ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1851F-203A-4F8E-AA75-478526ABA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2700" b="1" dirty="0"/>
              <a:t>Милош Кузман</a:t>
            </a:r>
            <a:r>
              <a:rPr lang="sr-Latn-RS" sz="2700" b="1" dirty="0"/>
              <a:t>, </a:t>
            </a:r>
            <a:r>
              <a:rPr lang="sr-Cyrl-RS" sz="2700" b="1" dirty="0"/>
              <a:t>др Бранислава </a:t>
            </a:r>
            <a:r>
              <a:rPr lang="sr-Cyrl-RS" sz="2700" b="1" dirty="0" err="1"/>
              <a:t>Лепотић</a:t>
            </a:r>
            <a:r>
              <a:rPr lang="sr-Cyrl-RS" sz="2700" b="1" dirty="0"/>
              <a:t> Ковачевић</a:t>
            </a:r>
            <a:endParaRPr lang="sr-Latn-RS" sz="2700" b="1" dirty="0"/>
          </a:p>
          <a:p>
            <a:pPr algn="ctr"/>
            <a:r>
              <a:rPr lang="sr-Cyrl-RS" dirty="0"/>
              <a:t>Удружење за право енергетике србије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6D540F-1E2F-416F-819F-D8216BC8F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665F0CE-F81E-4BAC-8E24-C1EDC041911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" y="152533"/>
            <a:ext cx="1686336" cy="63327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26A8DC-6A6D-4A48-A447-41A81A47C46D}"/>
              </a:ext>
            </a:extLst>
          </p:cNvPr>
          <p:cNvSpPr txBox="1"/>
          <p:nvPr/>
        </p:nvSpPr>
        <p:spPr>
          <a:xfrm>
            <a:off x="300300" y="1018445"/>
            <a:ext cx="8024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ОКРУГЛИ СТО: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Управљање потрошњом електричне енергије – могућности и изазови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DBAB59-1886-4D4C-B302-DD14A89D483B}"/>
              </a:ext>
            </a:extLst>
          </p:cNvPr>
          <p:cNvSpPr txBox="1"/>
          <p:nvPr/>
        </p:nvSpPr>
        <p:spPr>
          <a:xfrm>
            <a:off x="4457716" y="4876019"/>
            <a:ext cx="345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Београд, 14. јун 2024. године</a:t>
            </a:r>
            <a:endParaRPr kumimoji="0" 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7FD495-FFF1-4468-9C79-6351F9AF46B4}"/>
              </a:ext>
            </a:extLst>
          </p:cNvPr>
          <p:cNvGrpSpPr/>
          <p:nvPr/>
        </p:nvGrpSpPr>
        <p:grpSpPr>
          <a:xfrm>
            <a:off x="4790545" y="6147265"/>
            <a:ext cx="2448455" cy="523220"/>
            <a:chOff x="4571470" y="5906060"/>
            <a:chExt cx="2448455" cy="52322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363CF8D-2F1F-4FAC-985B-C3579ECE8EAC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4"/>
            <a:stretch/>
          </p:blipFill>
          <p:spPr bwMode="auto">
            <a:xfrm>
              <a:off x="4571470" y="5907149"/>
              <a:ext cx="1060450" cy="520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DDE192-FE4C-4F5D-9E7C-349EF4004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31920" y="5906060"/>
              <a:ext cx="651968" cy="522878"/>
            </a:xfrm>
            <a:prstGeom prst="rect">
              <a:avLst/>
            </a:prstGeom>
            <a:noFill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A03C8D-B86A-43B2-9607-121490C177F1}"/>
                </a:ext>
              </a:extLst>
            </p:cNvPr>
            <p:cNvSpPr txBox="1"/>
            <p:nvPr/>
          </p:nvSpPr>
          <p:spPr>
            <a:xfrm>
              <a:off x="6283888" y="5906060"/>
              <a:ext cx="736037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CIRED </a:t>
              </a:r>
              <a:r>
                <a:rPr kumimoji="0" lang="sr-Cyrl-R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Србија</a:t>
              </a:r>
              <a:endPara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993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>
                <a:solidFill>
                  <a:srgbClr val="FFFF00"/>
                </a:solidFill>
              </a:rPr>
              <a:t>Управљање Потрошњом У ЕУ РЕГУЛАТИВИ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801504"/>
            <a:ext cx="9905999" cy="473577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sr-Cyrl-RS" dirty="0"/>
              <a:t>основни извор права у Енергетској заједници је Директива о заједничким правилима за унутрашње тржиште електричне енергије – 2019/944</a:t>
            </a:r>
          </a:p>
          <a:p>
            <a:pPr marL="0" indent="0" algn="just">
              <a:buNone/>
            </a:pPr>
            <a:endParaRPr lang="sr-Cyrl-RS" dirty="0"/>
          </a:p>
          <a:p>
            <a:pPr algn="just"/>
            <a:r>
              <a:rPr lang="sr-Cyrl-RS" dirty="0"/>
              <a:t>дефинише управљање потрошњом као промену у оптерећењу електричном енергијом код крајњих купаца у односу на њихове уобичајене или тренутне обрасце потрошње као одговор на тржишне сигнале, који тржишни сигнали укључују: </a:t>
            </a:r>
          </a:p>
          <a:p>
            <a:pPr marL="0" indent="0" algn="just">
              <a:buNone/>
            </a:pPr>
            <a:r>
              <a:rPr lang="sr-Cyrl-RS" dirty="0"/>
              <a:t>	а) промене цене електричне енергије зависно од времена коришћења, 	б) новчане подстицаје, или  </a:t>
            </a:r>
          </a:p>
          <a:p>
            <a:pPr marL="0" indent="0" algn="just">
              <a:buNone/>
            </a:pPr>
            <a:r>
              <a:rPr lang="sr-Cyrl-RS" dirty="0"/>
              <a:t>	в) одговор на потребу за смањење или повећање потрошње по цени на 	одговарајућим организованим тржиштима (помоћне услуге).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070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>
                <a:solidFill>
                  <a:srgbClr val="FFFF00"/>
                </a:solidFill>
              </a:rPr>
              <a:t>Управљање Потрошњом У ЕУ РЕГУЛАТИВИ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801504"/>
            <a:ext cx="9905999" cy="4735773"/>
          </a:xfrm>
        </p:spPr>
        <p:txBody>
          <a:bodyPr/>
          <a:lstStyle/>
          <a:p>
            <a:pPr algn="just"/>
            <a:r>
              <a:rPr lang="sr-Cyrl-RS" dirty="0"/>
              <a:t>одређен је институт </a:t>
            </a:r>
            <a:r>
              <a:rPr lang="sr-Cyrl-RS" dirty="0" err="1"/>
              <a:t>агрегатора</a:t>
            </a:r>
            <a:r>
              <a:rPr lang="sr-Cyrl-RS" dirty="0"/>
              <a:t> који обједињава управљање производњом и потрошњом, што је делом преузето и у домаће законодавство</a:t>
            </a:r>
          </a:p>
          <a:p>
            <a:pPr algn="just"/>
            <a:endParaRPr lang="sr-Cyrl-RS" dirty="0"/>
          </a:p>
          <a:p>
            <a:pPr algn="just"/>
            <a:r>
              <a:rPr lang="sr-Cyrl-RS" dirty="0"/>
              <a:t>предвиђено је да паметна бројила имају могућност даљинског управљања потрошњом од стране оператора система или </a:t>
            </a:r>
            <a:r>
              <a:rPr lang="sr-Cyrl-RS" dirty="0" err="1"/>
              <a:t>агрегатора</a:t>
            </a:r>
            <a:r>
              <a:rPr lang="sr-Cyrl-RS" dirty="0"/>
              <a:t> </a:t>
            </a:r>
          </a:p>
          <a:p>
            <a:pPr algn="just"/>
            <a:endParaRPr lang="sr-Cyrl-RS" dirty="0"/>
          </a:p>
          <a:p>
            <a:pPr algn="just"/>
            <a:r>
              <a:rPr lang="sr-Cyrl-RS" dirty="0"/>
              <a:t>операторима дистрибутивног или преносног система омогућено је проширење капацитета мреже у оквиру постојеће инфраструктуре </a:t>
            </a:r>
          </a:p>
          <a:p>
            <a:pPr algn="just"/>
            <a:endParaRPr lang="sr-Cyrl-RS" dirty="0"/>
          </a:p>
          <a:p>
            <a:pPr marL="0" indent="0" algn="just">
              <a:buNone/>
            </a:pPr>
            <a:endParaRPr lang="sr-Cyrl-R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788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106471"/>
            <a:ext cx="9905998" cy="1478570"/>
          </a:xfrm>
        </p:spPr>
        <p:txBody>
          <a:bodyPr/>
          <a:lstStyle/>
          <a:p>
            <a:pPr algn="ctr"/>
            <a:r>
              <a:rPr lang="sr-Cyrl-RS" dirty="0">
                <a:solidFill>
                  <a:srgbClr val="FFFF00"/>
                </a:solidFill>
              </a:rPr>
              <a:t>Управљање Потрошњом У ДОМАЋЕМ ЗАКОНОДАВСТВУ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723" y="1027135"/>
            <a:ext cx="10734805" cy="5724394"/>
          </a:xfrm>
        </p:spPr>
        <p:txBody>
          <a:bodyPr>
            <a:normAutofit fontScale="62500" lnSpcReduction="20000"/>
          </a:bodyPr>
          <a:lstStyle/>
          <a:p>
            <a:pPr algn="just"/>
            <a:endParaRPr lang="sr-Cyrl-RS" dirty="0"/>
          </a:p>
          <a:p>
            <a:pPr algn="just"/>
            <a:r>
              <a:rPr lang="sr-Cyrl-RS" sz="3200" dirty="0"/>
              <a:t>Законом о енергетици прописано је да се енергетском политиком Републике Србије између осталог подстиче увођење система за управљање потрошњом</a:t>
            </a:r>
          </a:p>
          <a:p>
            <a:pPr algn="just"/>
            <a:endParaRPr lang="sr-Cyrl-RS" sz="3200" dirty="0"/>
          </a:p>
          <a:p>
            <a:pPr lvl="1" algn="just"/>
            <a:r>
              <a:rPr lang="sr-Cyrl-RS" sz="3200" dirty="0"/>
              <a:t>прописано је и да се управљање потрошњом уређује Правилима о раду дистрибутивног система</a:t>
            </a:r>
          </a:p>
          <a:p>
            <a:pPr algn="just"/>
            <a:endParaRPr lang="sr-Cyrl-RS" sz="3200" dirty="0"/>
          </a:p>
          <a:p>
            <a:pPr algn="just"/>
            <a:r>
              <a:rPr lang="sr-Cyrl-RS" sz="3200" dirty="0"/>
              <a:t>Законом о енергетској ефикасности и рационалној употреби енергије предвиђено је да је „одзив потрошњ</a:t>
            </a:r>
            <a:r>
              <a:rPr lang="en-GB" sz="3200" dirty="0"/>
              <a:t>e</a:t>
            </a:r>
            <a:r>
              <a:rPr lang="sr-Cyrl-RS" sz="3200" dirty="0"/>
              <a:t>“</a:t>
            </a:r>
            <a:r>
              <a:rPr lang="en-GB" sz="3200" dirty="0"/>
              <a:t> </a:t>
            </a:r>
            <a:r>
              <a:rPr lang="sr-Cyrl-RS" sz="3200" dirty="0"/>
              <a:t>промена потрошње електричне енергије крајњег купца: као одговор на тржишне сигнале, укључујући промену цене електричне енергије, или као резултат прихватања понуде крајњег купца да прода смањење или повећање потрошње електричне енергије по тржишној цени</a:t>
            </a:r>
          </a:p>
          <a:p>
            <a:pPr lvl="1" algn="just"/>
            <a:r>
              <a:rPr lang="sr-Cyrl-RS" sz="3200" dirty="0"/>
              <a:t>Методологије за обрачун цене испоручене енергије равноправно третирају „одзив потрошње“ и омогућавају им учешће на балансном тржишту</a:t>
            </a:r>
          </a:p>
          <a:p>
            <a:pPr lvl="1" algn="just"/>
            <a:r>
              <a:rPr lang="sr-Cyrl-RS" sz="3200" dirty="0"/>
              <a:t>право на подстицаје имају и пружаоци услуге „одзив потрошње“, као категорија учесника на тржишту који помажу примени енергетске ефикасности у електроенергетском систему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76666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dirty="0">
                <a:solidFill>
                  <a:srgbClr val="FFFF00"/>
                </a:solidFill>
              </a:rPr>
              <a:t>Управљање Потрошњом У ДОМАЋЕМ ЗАКОНОДАВСТВУ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801504"/>
            <a:ext cx="9905999" cy="4735773"/>
          </a:xfrm>
        </p:spPr>
        <p:txBody>
          <a:bodyPr>
            <a:normAutofit fontScale="85000" lnSpcReduction="20000"/>
          </a:bodyPr>
          <a:lstStyle/>
          <a:p>
            <a:pPr algn="just"/>
            <a:endParaRPr lang="sr-Cyrl-RS" dirty="0"/>
          </a:p>
          <a:p>
            <a:pPr algn="just"/>
            <a:r>
              <a:rPr lang="sr-Cyrl-RS" dirty="0"/>
              <a:t>Методологијом за одређивање цене приступа дистрибутивном систему електричне енергије дефинисано је постојање више и ниже тарифе за активну електричну енергију</a:t>
            </a:r>
          </a:p>
          <a:p>
            <a:pPr algn="just"/>
            <a:endParaRPr lang="sr-Cyrl-RS" dirty="0"/>
          </a:p>
          <a:p>
            <a:pPr algn="just"/>
            <a:r>
              <a:rPr lang="sr-Cyrl-RS" dirty="0"/>
              <a:t>Методологијом је одређена тарифа управљане потрошње којом се управља напајањем електричном енергијом котлова за грејање просторија, ТА пећи и проточних бојлера</a:t>
            </a:r>
          </a:p>
          <a:p>
            <a:pPr algn="just"/>
            <a:endParaRPr lang="sr-Cyrl-RS" dirty="0"/>
          </a:p>
          <a:p>
            <a:pPr algn="just"/>
            <a:r>
              <a:rPr lang="sr-Cyrl-RS" dirty="0"/>
              <a:t>Правилима о раду дистрибутивног система прописано је да је управљање потрошњом скуп активности којима оператор система утиче на дијаграм оптерећења система </a:t>
            </a:r>
          </a:p>
          <a:p>
            <a:pPr algn="just"/>
            <a:endParaRPr lang="sr-Cyrl-RS" dirty="0"/>
          </a:p>
          <a:p>
            <a:pPr marL="0" indent="0" algn="just">
              <a:buNone/>
            </a:pPr>
            <a:endParaRPr lang="sr-Cyrl-R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275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3C7C-A469-5D86-6CA2-16C37180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sr-Cyrl-RS" sz="3600" b="0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j-ea"/>
                <a:cs typeface="+mj-cs"/>
              </a:rPr>
              <a:t>Управљање Потрошњом У ДОМАЋЕМ ЗАКОНОДАВСТВУ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438FB-BCA5-3EFE-BA3B-961A7E2A1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dirty="0"/>
              <a:t>Закон о облигационим односима</a:t>
            </a:r>
          </a:p>
          <a:p>
            <a:r>
              <a:rPr lang="sr-Cyrl-RS" dirty="0"/>
              <a:t>Управљање потрошњом:</a:t>
            </a:r>
          </a:p>
          <a:p>
            <a:pPr lvl="1"/>
            <a:r>
              <a:rPr lang="sr-Cyrl-RS" dirty="0"/>
              <a:t>1) на захтев потрошача</a:t>
            </a:r>
          </a:p>
          <a:p>
            <a:pPr lvl="1"/>
            <a:r>
              <a:rPr lang="sr-Cyrl-RS" dirty="0"/>
              <a:t>2) на захтев произвођача или другог учесника на тржишту електричне енергије</a:t>
            </a:r>
          </a:p>
          <a:p>
            <a:pPr lvl="1"/>
            <a:r>
              <a:rPr lang="sr-Cyrl-RS" dirty="0"/>
              <a:t>3) посредно управљање</a:t>
            </a:r>
          </a:p>
          <a:p>
            <a:pPr lvl="1"/>
            <a:r>
              <a:rPr lang="sr-Cyrl-RS" dirty="0"/>
              <a:t>4) тарифни системи</a:t>
            </a:r>
          </a:p>
          <a:p>
            <a:r>
              <a:rPr lang="sr-Cyrl-RS" dirty="0"/>
              <a:t>Пронаћи баланс између регулације и слободе комерцијалног односа</a:t>
            </a:r>
          </a:p>
          <a:p>
            <a:endParaRPr lang="sr-Cyrl-RS" dirty="0"/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E7C9D7B9-32A6-1AEC-08AC-54799536D5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657735"/>
              </p:ext>
            </p:extLst>
          </p:nvPr>
        </p:nvGraphicFramePr>
        <p:xfrm>
          <a:off x="10620935" y="151869"/>
          <a:ext cx="701706" cy="578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Clip" r:id="rId3" imgW="2286000" imgH="1682280" progId="MS_ClipArt_Gallery.2">
                  <p:embed/>
                </p:oleObj>
              </mc:Choice>
              <mc:Fallback>
                <p:oleObj name="Clip" r:id="rId3" imgW="2286000" imgH="1682280" progId="MS_ClipArt_Gallery.2">
                  <p:embed/>
                  <p:pic>
                    <p:nvPicPr>
                      <p:cNvPr id="28676" name="Object 4">
                        <a:extLst>
                          <a:ext uri="{FF2B5EF4-FFF2-40B4-BE49-F238E27FC236}">
                            <a16:creationId xmlns:a16="http://schemas.microsoft.com/office/drawing/2014/main" id="{4A39A995-3258-7D17-214A-D1B3D131FE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20935" y="151869"/>
                        <a:ext cx="701706" cy="578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">
            <a:extLst>
              <a:ext uri="{FF2B5EF4-FFF2-40B4-BE49-F238E27FC236}">
                <a16:creationId xmlns:a16="http://schemas.microsoft.com/office/drawing/2014/main" id="{B1DE09A1-7068-C4EF-9BAE-616B005430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095469"/>
              </p:ext>
            </p:extLst>
          </p:nvPr>
        </p:nvGraphicFramePr>
        <p:xfrm>
          <a:off x="4964791" y="2772001"/>
          <a:ext cx="432967" cy="86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Clip" r:id="rId5" imgW="942840" imgH="2287080" progId="MS_ClipArt_Gallery.2">
                  <p:embed/>
                </p:oleObj>
              </mc:Choice>
              <mc:Fallback>
                <p:oleObj name="Clip" r:id="rId5" imgW="942840" imgH="2287080" progId="MS_ClipArt_Gallery.2">
                  <p:embed/>
                  <p:pic>
                    <p:nvPicPr>
                      <p:cNvPr id="19463" name="Object 7">
                        <a:extLst>
                          <a:ext uri="{FF2B5EF4-FFF2-40B4-BE49-F238E27FC236}">
                            <a16:creationId xmlns:a16="http://schemas.microsoft.com/office/drawing/2014/main" id="{CE4B8E15-1DF3-7B43-4DA4-0586506C2F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4791" y="2772001"/>
                        <a:ext cx="432967" cy="86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F44C967D-1820-5540-C07B-8A901337B5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048786"/>
              </p:ext>
            </p:extLst>
          </p:nvPr>
        </p:nvGraphicFramePr>
        <p:xfrm>
          <a:off x="5783051" y="1936538"/>
          <a:ext cx="625897" cy="625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Clip" r:id="rId7" imgW="2287080" imgH="1743480" progId="MS_ClipArt_Gallery.2">
                  <p:embed/>
                </p:oleObj>
              </mc:Choice>
              <mc:Fallback>
                <p:oleObj name="Clip" r:id="rId7" imgW="2287080" imgH="1743480" progId="MS_ClipArt_Gallery.2">
                  <p:embed/>
                  <p:pic>
                    <p:nvPicPr>
                      <p:cNvPr id="39940" name="Object 4">
                        <a:extLst>
                          <a:ext uri="{FF2B5EF4-FFF2-40B4-BE49-F238E27FC236}">
                            <a16:creationId xmlns:a16="http://schemas.microsoft.com/office/drawing/2014/main" id="{4010B537-0C64-7010-4E96-BCE639DA2C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3051" y="1936538"/>
                        <a:ext cx="625897" cy="6258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260121FA-FD2B-BD80-9EB3-1D7A796C34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051410"/>
              </p:ext>
            </p:extLst>
          </p:nvPr>
        </p:nvGraphicFramePr>
        <p:xfrm>
          <a:off x="10620935" y="4919932"/>
          <a:ext cx="693988" cy="69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Clip" r:id="rId9" imgW="2287440" imgH="2083680" progId="MS_ClipArt_Gallery.2">
                  <p:embed/>
                </p:oleObj>
              </mc:Choice>
              <mc:Fallback>
                <p:oleObj name="Clip" r:id="rId9" imgW="2287440" imgH="2083680" progId="MS_ClipArt_Gallery.2">
                  <p:embed/>
                  <p:pic>
                    <p:nvPicPr>
                      <p:cNvPr id="81924" name="Object 4">
                        <a:extLst>
                          <a:ext uri="{FF2B5EF4-FFF2-40B4-BE49-F238E27FC236}">
                            <a16:creationId xmlns:a16="http://schemas.microsoft.com/office/drawing/2014/main" id="{61DAAA46-1E50-1E36-D200-C3C548ADF3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20935" y="4919932"/>
                        <a:ext cx="693988" cy="693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5A09D764-F250-1072-20F4-FB3FBF58DF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0350952"/>
              </p:ext>
            </p:extLst>
          </p:nvPr>
        </p:nvGraphicFramePr>
        <p:xfrm>
          <a:off x="807954" y="5207649"/>
          <a:ext cx="333458" cy="1167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Clip" r:id="rId11" imgW="753480" imgH="2287080" progId="MS_ClipArt_Gallery.2">
                  <p:embed/>
                </p:oleObj>
              </mc:Choice>
              <mc:Fallback>
                <p:oleObj name="Clip" r:id="rId11" imgW="753480" imgH="2287080" progId="MS_ClipArt_Gallery.2">
                  <p:embed/>
                  <p:pic>
                    <p:nvPicPr>
                      <p:cNvPr id="178180" name="Object 4">
                        <a:extLst>
                          <a:ext uri="{FF2B5EF4-FFF2-40B4-BE49-F238E27FC236}">
                            <a16:creationId xmlns:a16="http://schemas.microsoft.com/office/drawing/2014/main" id="{3D23A266-0A14-2DE3-92E1-95D0BE449D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954" y="5207649"/>
                        <a:ext cx="333458" cy="11671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5330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8D5DFD-FA42-4EB0-B24E-4180C0CC5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CC864817-5955-484B-9D1F-9BC8DB739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280C083F-71A6-4E55-AE35-586518FE2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Lightbulb">
            <a:extLst>
              <a:ext uri="{FF2B5EF4-FFF2-40B4-BE49-F238E27FC236}">
                <a16:creationId xmlns:a16="http://schemas.microsoft.com/office/drawing/2014/main" id="{AC06F95D-BA5D-4DEE-93EF-3FE3173D13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056DF-7985-4692-968A-466E9E6AF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5" name="Round Diagonal Corner Rectangle 7">
              <a:extLst>
                <a:ext uri="{FF2B5EF4-FFF2-40B4-BE49-F238E27FC236}">
                  <a16:creationId xmlns:a16="http://schemas.microsoft.com/office/drawing/2014/main" id="{B414A174-532A-4602-934F-9858D1D86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B0C0C-7F94-4725-8108-62B3B7A5A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367EAC5B-1891-480A-A3AD-B9F6A88FAC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id="{E33FF633-15BA-464F-8F5B-26C56665F7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0C949DF6-E66B-4DB8-AB52-30CA781B48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309C2298-5EF9-4B09-8995-014F6D3BFF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35">
                <a:extLst>
                  <a:ext uri="{FF2B5EF4-FFF2-40B4-BE49-F238E27FC236}">
                    <a16:creationId xmlns:a16="http://schemas.microsoft.com/office/drawing/2014/main" id="{319B2AFC-EBFF-477C-A364-6D575BE5AA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36">
                <a:extLst>
                  <a:ext uri="{FF2B5EF4-FFF2-40B4-BE49-F238E27FC236}">
                    <a16:creationId xmlns:a16="http://schemas.microsoft.com/office/drawing/2014/main" id="{CC6B7D67-F2F8-4B07-B954-EAC9135B2B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7FF1659D-33DA-4F62-8567-A54020D2E2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9110F572-DC3D-4AB3-B731-B73BD65057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A2F7D0E9-68CE-40F9-B0E9-F915103ECF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AB69A438-1FB7-454A-A3E9-0C329643CD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32">
                <a:extLst>
                  <a:ext uri="{FF2B5EF4-FFF2-40B4-BE49-F238E27FC236}">
                    <a16:creationId xmlns:a16="http://schemas.microsoft.com/office/drawing/2014/main" id="{E64598D0-3A2C-4570-9E7C-C52C89549B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33">
                <a:extLst>
                  <a:ext uri="{FF2B5EF4-FFF2-40B4-BE49-F238E27FC236}">
                    <a16:creationId xmlns:a16="http://schemas.microsoft.com/office/drawing/2014/main" id="{CC17CF42-8908-477B-9F36-DA1306CA01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4">
                <a:extLst>
                  <a:ext uri="{FF2B5EF4-FFF2-40B4-BE49-F238E27FC236}">
                    <a16:creationId xmlns:a16="http://schemas.microsoft.com/office/drawing/2014/main" id="{A2457851-D4A0-404C-BF3F-99AE00B9E9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37">
                <a:extLst>
                  <a:ext uri="{FF2B5EF4-FFF2-40B4-BE49-F238E27FC236}">
                    <a16:creationId xmlns:a16="http://schemas.microsoft.com/office/drawing/2014/main" id="{ECC300FA-EE4A-489E-9A47-79BEBF05DC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35">
                <a:extLst>
                  <a:ext uri="{FF2B5EF4-FFF2-40B4-BE49-F238E27FC236}">
                    <a16:creationId xmlns:a16="http://schemas.microsoft.com/office/drawing/2014/main" id="{0D1F26E2-902B-416B-A1DB-80DAF78D8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36">
                <a:extLst>
                  <a:ext uri="{FF2B5EF4-FFF2-40B4-BE49-F238E27FC236}">
                    <a16:creationId xmlns:a16="http://schemas.microsoft.com/office/drawing/2014/main" id="{491346A0-BF6D-45A5-806A-2150768722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38">
                <a:extLst>
                  <a:ext uri="{FF2B5EF4-FFF2-40B4-BE49-F238E27FC236}">
                    <a16:creationId xmlns:a16="http://schemas.microsoft.com/office/drawing/2014/main" id="{A8A5AAC9-38FD-4A03-AB91-236F2AAC62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39">
                <a:extLst>
                  <a:ext uri="{FF2B5EF4-FFF2-40B4-BE49-F238E27FC236}">
                    <a16:creationId xmlns:a16="http://schemas.microsoft.com/office/drawing/2014/main" id="{7AD4105C-55AA-47FF-AC5D-5BCB0B78C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40">
                <a:extLst>
                  <a:ext uri="{FF2B5EF4-FFF2-40B4-BE49-F238E27FC236}">
                    <a16:creationId xmlns:a16="http://schemas.microsoft.com/office/drawing/2014/main" id="{1C4B42B1-B112-4057-82C3-E5AF3BC7F6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Rectangle 41">
                <a:extLst>
                  <a:ext uri="{FF2B5EF4-FFF2-40B4-BE49-F238E27FC236}">
                    <a16:creationId xmlns:a16="http://schemas.microsoft.com/office/drawing/2014/main" id="{C8B37395-3651-4E66-A62E-31529FABC8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687081-16D7-4BC5-A7DB-E70117439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3443" y="2328334"/>
            <a:ext cx="7746207" cy="1367896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dirty="0"/>
              <a:t>РЕГУЛАТОРНО-ТАРИФНИ АСПЕКТ УПРАВЉАЊА ПОТРОШЊОМ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1851F-203A-4F8E-AA75-478526ABA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700" b="1" dirty="0"/>
              <a:t>Дејан Поповић</a:t>
            </a:r>
            <a:r>
              <a:rPr lang="en-US" sz="2700" b="1" dirty="0"/>
              <a:t>, </a:t>
            </a:r>
            <a:r>
              <a:rPr lang="ru-RU" sz="2100" dirty="0"/>
              <a:t>Председник Савета</a:t>
            </a:r>
            <a:endParaRPr lang="sr-Latn-RS" sz="2100" dirty="0"/>
          </a:p>
          <a:p>
            <a:pPr algn="ctr"/>
            <a:r>
              <a:rPr lang="sr-Cyrl-RS" dirty="0"/>
              <a:t>АГЕНЦИЈ</a:t>
            </a:r>
            <a:r>
              <a:rPr lang="en-US" dirty="0"/>
              <a:t>E</a:t>
            </a:r>
            <a:r>
              <a:rPr lang="sr-Cyrl-RS" dirty="0"/>
              <a:t> ЗА ЕНЕРГЕТИКУ РЕПУБЛИКЕ СРБИЈЕ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6D540F-1E2F-416F-819F-D8216BC8F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665F0CE-F81E-4BAC-8E24-C1EDC041911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" y="152533"/>
            <a:ext cx="1686336" cy="63327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26A8DC-6A6D-4A48-A447-41A81A47C46D}"/>
              </a:ext>
            </a:extLst>
          </p:cNvPr>
          <p:cNvSpPr txBox="1"/>
          <p:nvPr/>
        </p:nvSpPr>
        <p:spPr>
          <a:xfrm>
            <a:off x="300300" y="1018445"/>
            <a:ext cx="8024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ОКРУГЛИ СТО: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Управљање потрошњом електричне енергије – могућности и изазови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DBAB59-1886-4D4C-B302-DD14A89D483B}"/>
              </a:ext>
            </a:extLst>
          </p:cNvPr>
          <p:cNvSpPr txBox="1"/>
          <p:nvPr/>
        </p:nvSpPr>
        <p:spPr>
          <a:xfrm>
            <a:off x="4457716" y="4876019"/>
            <a:ext cx="345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Београд, 14. јун 2024. године</a:t>
            </a:r>
            <a:endParaRPr kumimoji="0" 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7FD495-FFF1-4468-9C79-6351F9AF46B4}"/>
              </a:ext>
            </a:extLst>
          </p:cNvPr>
          <p:cNvGrpSpPr/>
          <p:nvPr/>
        </p:nvGrpSpPr>
        <p:grpSpPr>
          <a:xfrm>
            <a:off x="4790545" y="6147265"/>
            <a:ext cx="2448455" cy="523220"/>
            <a:chOff x="4571470" y="5906060"/>
            <a:chExt cx="2448455" cy="52322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363CF8D-2F1F-4FAC-985B-C3579ECE8EAC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4"/>
            <a:stretch/>
          </p:blipFill>
          <p:spPr bwMode="auto">
            <a:xfrm>
              <a:off x="4571470" y="5907149"/>
              <a:ext cx="1060450" cy="520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DDE192-FE4C-4F5D-9E7C-349EF4004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31920" y="5906060"/>
              <a:ext cx="651968" cy="522878"/>
            </a:xfrm>
            <a:prstGeom prst="rect">
              <a:avLst/>
            </a:prstGeom>
            <a:noFill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A03C8D-B86A-43B2-9607-121490C177F1}"/>
                </a:ext>
              </a:extLst>
            </p:cNvPr>
            <p:cNvSpPr txBox="1"/>
            <p:nvPr/>
          </p:nvSpPr>
          <p:spPr>
            <a:xfrm>
              <a:off x="6283888" y="5906060"/>
              <a:ext cx="736037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CIRED </a:t>
              </a:r>
              <a:r>
                <a:rPr kumimoji="0" lang="sr-Cyrl-R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Србија</a:t>
              </a:r>
              <a:endPara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5206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20876" y="1268414"/>
            <a:ext cx="8423275" cy="22320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ru-RU" altLang="en-US" sz="3600" b="1"/>
              <a:t>- ТАРИФНИ СИСТЕМ - </a:t>
            </a:r>
            <a:br>
              <a:rPr lang="ru-RU" altLang="en-US" sz="3600" b="1"/>
            </a:br>
            <a:r>
              <a:rPr lang="ru-RU" altLang="en-US" sz="3600" b="1"/>
              <a:t>МОГУЋНОСТИ ИНДИРЕКТНОГ УПРАВЉАЊА ПОТРОШЊОМ</a:t>
            </a:r>
            <a:endParaRPr lang="en-US" altLang="en-US" sz="3600" b="1"/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4872038" y="6091239"/>
            <a:ext cx="2519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hlink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hlink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Cyrl-RS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Београд</a:t>
            </a:r>
            <a:r>
              <a:rPr lang="sr-Cyrl-CS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</a:t>
            </a:r>
            <a:r>
              <a:rPr lang="sr-Cyrl-RS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  <a:r>
              <a:rPr lang="sr-Latn-RS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</a:t>
            </a:r>
            <a:r>
              <a:rPr lang="en-US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 </a:t>
            </a:r>
            <a:r>
              <a:rPr lang="sr-Cyrl-RS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јун</a:t>
            </a:r>
            <a:r>
              <a:rPr lang="en-US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sr-Cyrl-CS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</a:t>
            </a:r>
            <a:r>
              <a:rPr lang="sr-Cyrl-RS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24</a:t>
            </a:r>
            <a:r>
              <a:rPr lang="sr-Latn-RS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  <a:endParaRPr lang="en-US" altLang="en-US" sz="1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4" name="Text Box 9"/>
          <p:cNvSpPr txBox="1">
            <a:spLocks noChangeArrowheads="1"/>
          </p:cNvSpPr>
          <p:nvPr/>
        </p:nvSpPr>
        <p:spPr bwMode="auto">
          <a:xfrm>
            <a:off x="5033963" y="5640389"/>
            <a:ext cx="2197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hlink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hlink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Cyrl-RS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УПЕС ПКС </a:t>
            </a:r>
            <a:r>
              <a:rPr lang="sr-Latn-RS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CIRED</a:t>
            </a:r>
            <a:endParaRPr lang="en-US" altLang="en-US" sz="1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5" name="Text Box 10"/>
          <p:cNvSpPr txBox="1">
            <a:spLocks noChangeArrowheads="1"/>
          </p:cNvSpPr>
          <p:nvPr/>
        </p:nvSpPr>
        <p:spPr bwMode="auto">
          <a:xfrm>
            <a:off x="6726238" y="3978275"/>
            <a:ext cx="39608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hlink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hlink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Cyrl-RS" altLang="en-US" sz="1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Дејан Поповић</a:t>
            </a:r>
            <a:endParaRPr lang="sr-Latn-RS" altLang="en-US" sz="1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Cyrl-RS" altLang="en-US" sz="1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Председник Савета </a:t>
            </a:r>
            <a:endParaRPr lang="en-US" altLang="en-US" sz="1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Cyrl-RS" altLang="en-US" sz="1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Агенције за енергетику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sr-Cyrl-RS" altLang="en-US" sz="1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Републике Србије</a:t>
            </a:r>
            <a:endParaRPr lang="sr-Latn-RS" altLang="en-US" sz="1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64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hlink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hlink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B5DB349-16B2-49BB-9D2F-E501AECDF9C6}" type="slidenum">
              <a:rPr lang="sr-Latn-CS" altLang="en-US" sz="1000">
                <a:solidFill>
                  <a:schemeClr val="tx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sr-Latn-CS" altLang="en-US" sz="1000">
              <a:solidFill>
                <a:schemeClr val="tx1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RS" altLang="en-US" b="1"/>
              <a:t>ТАРИФНИ СИСТЕМ - ОПШТЕ</a:t>
            </a:r>
            <a:endParaRPr lang="en-GB" altLang="en-US" b="1"/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8" y="1700214"/>
            <a:ext cx="8964612" cy="4897437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sz="2800" b="1" dirty="0" err="1"/>
              <a:t>Тарифни</a:t>
            </a:r>
            <a:r>
              <a:rPr lang="en-US" sz="2800" b="1" dirty="0"/>
              <a:t> </a:t>
            </a:r>
            <a:r>
              <a:rPr lang="en-US" sz="2800" b="1" dirty="0" err="1"/>
              <a:t>систем</a:t>
            </a:r>
            <a:r>
              <a:rPr lang="en-US" sz="2800" dirty="0"/>
              <a:t>, </a:t>
            </a:r>
            <a:r>
              <a:rPr lang="en-US" sz="2800" dirty="0" err="1"/>
              <a:t>представља</a:t>
            </a:r>
            <a:r>
              <a:rPr lang="en-US" sz="2800" dirty="0"/>
              <a:t> </a:t>
            </a:r>
            <a:r>
              <a:rPr lang="en-US" sz="2800" dirty="0" err="1"/>
              <a:t>моћно</a:t>
            </a:r>
            <a:r>
              <a:rPr lang="en-US" sz="2800" dirty="0"/>
              <a:t> </a:t>
            </a:r>
            <a:r>
              <a:rPr lang="en-US" sz="2800" dirty="0" err="1"/>
              <a:t>средство</a:t>
            </a:r>
            <a:r>
              <a:rPr lang="en-US" sz="2800" dirty="0"/>
              <a:t> </a:t>
            </a:r>
            <a:r>
              <a:rPr lang="en-US" sz="2800" dirty="0" err="1"/>
              <a:t>које</a:t>
            </a:r>
            <a:r>
              <a:rPr lang="en-US" sz="2800" dirty="0"/>
              <a:t> </a:t>
            </a:r>
            <a:r>
              <a:rPr lang="en-US" sz="2800" dirty="0" err="1"/>
              <a:t>својим</a:t>
            </a:r>
            <a:r>
              <a:rPr lang="en-US" sz="2800" dirty="0"/>
              <a:t> </a:t>
            </a:r>
            <a:r>
              <a:rPr lang="en-US" sz="2800" dirty="0" err="1"/>
              <a:t>решењима</a:t>
            </a:r>
            <a:r>
              <a:rPr lang="en-US" sz="2800" dirty="0"/>
              <a:t> </a:t>
            </a:r>
            <a:r>
              <a:rPr lang="en-US" sz="2800" dirty="0" err="1"/>
              <a:t>може</a:t>
            </a:r>
            <a:r>
              <a:rPr lang="en-US" sz="2800" dirty="0"/>
              <a:t> </a:t>
            </a:r>
            <a:r>
              <a:rPr lang="en-US" sz="2800" dirty="0" err="1"/>
              <a:t>значајно</a:t>
            </a:r>
            <a:r>
              <a:rPr lang="en-US" sz="2800" dirty="0"/>
              <a:t> </a:t>
            </a:r>
            <a:r>
              <a:rPr lang="en-US" sz="2800" dirty="0" err="1"/>
              <a:t>да</a:t>
            </a:r>
            <a:r>
              <a:rPr lang="en-US" sz="2800" dirty="0"/>
              <a:t> </a:t>
            </a:r>
            <a:r>
              <a:rPr lang="en-US" sz="2800" dirty="0" err="1"/>
              <a:t>утиче</a:t>
            </a:r>
            <a:r>
              <a:rPr lang="en-US" sz="2800" dirty="0"/>
              <a:t> </a:t>
            </a:r>
            <a:r>
              <a:rPr lang="en-US" sz="2800" dirty="0" err="1"/>
              <a:t>на</a:t>
            </a:r>
            <a:r>
              <a:rPr lang="en-US" sz="2800" dirty="0"/>
              <a:t> </a:t>
            </a:r>
            <a:r>
              <a:rPr lang="en-US" sz="2800" dirty="0" err="1"/>
              <a:t>обим</a:t>
            </a:r>
            <a:r>
              <a:rPr lang="en-US" sz="2800" dirty="0"/>
              <a:t> и </a:t>
            </a:r>
            <a:r>
              <a:rPr lang="en-US" sz="2800" dirty="0" err="1"/>
              <a:t>начин</a:t>
            </a:r>
            <a:r>
              <a:rPr lang="en-US" sz="2800" dirty="0"/>
              <a:t> </a:t>
            </a:r>
            <a:r>
              <a:rPr lang="en-US" sz="2800" dirty="0" err="1"/>
              <a:t>потрошње</a:t>
            </a:r>
            <a:r>
              <a:rPr lang="en-US" sz="2800" dirty="0"/>
              <a:t> </a:t>
            </a:r>
            <a:r>
              <a:rPr lang="sr-Cyrl-RS" sz="2800" dirty="0"/>
              <a:t>електричне </a:t>
            </a:r>
            <a:r>
              <a:rPr lang="en-US" sz="2800" dirty="0" err="1"/>
              <a:t>енергије</a:t>
            </a:r>
            <a:r>
              <a:rPr lang="en-US" sz="2800" dirty="0"/>
              <a:t>. </a:t>
            </a:r>
            <a:r>
              <a:rPr lang="en-US" sz="2800" dirty="0" err="1"/>
              <a:t>Добро</a:t>
            </a:r>
            <a:r>
              <a:rPr lang="en-US" sz="2800" dirty="0"/>
              <a:t> </a:t>
            </a:r>
            <a:r>
              <a:rPr lang="en-US" sz="2800" dirty="0" err="1"/>
              <a:t>дефинисан</a:t>
            </a:r>
            <a:r>
              <a:rPr lang="en-US" sz="2800" dirty="0"/>
              <a:t> </a:t>
            </a:r>
            <a:r>
              <a:rPr lang="en-US" sz="2800" dirty="0" err="1"/>
              <a:t>тарифни</a:t>
            </a:r>
            <a:r>
              <a:rPr lang="en-US" sz="2800" dirty="0"/>
              <a:t> </a:t>
            </a:r>
            <a:r>
              <a:rPr lang="en-US" sz="2800" dirty="0" err="1"/>
              <a:t>систем</a:t>
            </a:r>
            <a:r>
              <a:rPr lang="en-US" sz="2800" dirty="0"/>
              <a:t> </a:t>
            </a:r>
            <a:r>
              <a:rPr lang="en-US" sz="2800" dirty="0" err="1"/>
              <a:t>може</a:t>
            </a:r>
            <a:r>
              <a:rPr lang="en-US" sz="2800" dirty="0"/>
              <a:t> </a:t>
            </a:r>
            <a:r>
              <a:rPr lang="en-US" sz="2800" dirty="0" err="1"/>
              <a:t>да</a:t>
            </a:r>
            <a:r>
              <a:rPr lang="en-US" sz="2800" dirty="0"/>
              <a:t> </a:t>
            </a:r>
            <a:r>
              <a:rPr lang="en-US" sz="2800" dirty="0" err="1"/>
              <a:t>омогући</a:t>
            </a:r>
            <a:r>
              <a:rPr lang="en-US" sz="2800" dirty="0"/>
              <a:t> </a:t>
            </a:r>
            <a:r>
              <a:rPr lang="en-US" sz="2800" dirty="0" err="1"/>
              <a:t>да</a:t>
            </a:r>
            <a:r>
              <a:rPr lang="en-US" sz="2800" dirty="0"/>
              <a:t> </a:t>
            </a:r>
            <a:r>
              <a:rPr lang="en-US" sz="2800" dirty="0" err="1"/>
              <a:t>се</a:t>
            </a:r>
            <a:r>
              <a:rPr lang="en-US" sz="2800" dirty="0"/>
              <a:t> </a:t>
            </a:r>
            <a:r>
              <a:rPr lang="en-US" sz="2800" dirty="0" err="1"/>
              <a:t>на</a:t>
            </a:r>
            <a:r>
              <a:rPr lang="en-US" sz="2800" dirty="0"/>
              <a:t> </a:t>
            </a:r>
            <a:r>
              <a:rPr lang="en-US" sz="2800" dirty="0" err="1"/>
              <a:t>истом</a:t>
            </a:r>
            <a:r>
              <a:rPr lang="en-US" sz="2800" dirty="0"/>
              <a:t> </a:t>
            </a:r>
            <a:r>
              <a:rPr lang="en-US" sz="2800" dirty="0" err="1"/>
              <a:t>нивоу</a:t>
            </a:r>
            <a:r>
              <a:rPr lang="en-US" sz="2800" dirty="0"/>
              <a:t> </a:t>
            </a:r>
            <a:r>
              <a:rPr lang="en-US" sz="2800" dirty="0" err="1"/>
              <a:t>изграђености</a:t>
            </a:r>
            <a:r>
              <a:rPr lang="en-US" sz="2800" dirty="0"/>
              <a:t> </a:t>
            </a:r>
            <a:r>
              <a:rPr lang="en-US" sz="2800" dirty="0" err="1"/>
              <a:t>електроенергетског</a:t>
            </a:r>
            <a:r>
              <a:rPr lang="en-US" sz="2800" dirty="0"/>
              <a:t> </a:t>
            </a:r>
            <a:r>
              <a:rPr lang="en-US" sz="2800" dirty="0" err="1"/>
              <a:t>система</a:t>
            </a:r>
            <a:r>
              <a:rPr lang="en-US" sz="2800" dirty="0"/>
              <a:t>, </a:t>
            </a:r>
            <a:r>
              <a:rPr lang="en-US" sz="2800" dirty="0" err="1"/>
              <a:t>са</a:t>
            </a:r>
            <a:r>
              <a:rPr lang="en-US" sz="2800" dirty="0"/>
              <a:t> </a:t>
            </a:r>
            <a:r>
              <a:rPr lang="en-US" sz="2800" dirty="0" err="1"/>
              <a:t>мањим</a:t>
            </a:r>
            <a:r>
              <a:rPr lang="en-US" sz="2800" dirty="0"/>
              <a:t> </a:t>
            </a:r>
            <a:r>
              <a:rPr lang="en-US" sz="2800" dirty="0" err="1"/>
              <a:t>улагањима</a:t>
            </a:r>
            <a:r>
              <a:rPr lang="en-US" sz="2800" dirty="0"/>
              <a:t>, </a:t>
            </a:r>
            <a:r>
              <a:rPr lang="en-US" sz="2800" dirty="0" err="1"/>
              <a:t>пружи</a:t>
            </a:r>
            <a:r>
              <a:rPr lang="en-US" sz="2800" dirty="0"/>
              <a:t> </a:t>
            </a:r>
            <a:r>
              <a:rPr lang="en-US" sz="2800" dirty="0" err="1"/>
              <a:t>већи</a:t>
            </a:r>
            <a:r>
              <a:rPr lang="en-US" sz="2800" dirty="0"/>
              <a:t> </a:t>
            </a:r>
            <a:r>
              <a:rPr lang="en-US" sz="2800" dirty="0" err="1"/>
              <a:t>обим</a:t>
            </a:r>
            <a:r>
              <a:rPr lang="en-US" sz="2800" dirty="0"/>
              <a:t> </a:t>
            </a:r>
            <a:r>
              <a:rPr lang="en-US" sz="2800" dirty="0" err="1"/>
              <a:t>услуга</a:t>
            </a:r>
            <a:r>
              <a:rPr lang="en-US" sz="2800" dirty="0"/>
              <a:t> </a:t>
            </a:r>
            <a:r>
              <a:rPr lang="en-US" sz="2800" dirty="0" err="1"/>
              <a:t>преноса</a:t>
            </a:r>
            <a:r>
              <a:rPr lang="en-US" sz="2800" dirty="0"/>
              <a:t> и </a:t>
            </a:r>
            <a:r>
              <a:rPr lang="en-US" sz="2800" dirty="0" err="1"/>
              <a:t>дистрибуције</a:t>
            </a:r>
            <a:r>
              <a:rPr lang="en-US" sz="2800" dirty="0"/>
              <a:t>, </a:t>
            </a:r>
            <a:r>
              <a:rPr lang="en-US" sz="2800" dirty="0" err="1"/>
              <a:t>односно</a:t>
            </a:r>
            <a:r>
              <a:rPr lang="en-US" sz="2800" dirty="0"/>
              <a:t> </a:t>
            </a:r>
            <a:r>
              <a:rPr lang="en-US" sz="2800" dirty="0" err="1"/>
              <a:t>продаје</a:t>
            </a:r>
            <a:r>
              <a:rPr lang="en-US" sz="2800" dirty="0"/>
              <a:t> </a:t>
            </a:r>
            <a:r>
              <a:rPr lang="en-US" sz="2800" dirty="0" err="1"/>
              <a:t>веће</a:t>
            </a:r>
            <a:r>
              <a:rPr lang="en-US" sz="2800" dirty="0"/>
              <a:t> </a:t>
            </a:r>
            <a:r>
              <a:rPr lang="en-US" sz="2800" dirty="0" err="1"/>
              <a:t>количине</a:t>
            </a:r>
            <a:r>
              <a:rPr lang="en-US" sz="2800" dirty="0"/>
              <a:t> </a:t>
            </a:r>
            <a:r>
              <a:rPr lang="en-US" sz="2800" dirty="0" err="1"/>
              <a:t>електричне</a:t>
            </a:r>
            <a:r>
              <a:rPr lang="en-US" sz="2800" dirty="0"/>
              <a:t> </a:t>
            </a:r>
            <a:r>
              <a:rPr lang="en-US" sz="2800" dirty="0" err="1"/>
              <a:t>енергије</a:t>
            </a:r>
            <a:r>
              <a:rPr lang="en-US" sz="2800" dirty="0"/>
              <a:t>, </a:t>
            </a:r>
            <a:r>
              <a:rPr lang="en-US" sz="2800" dirty="0" err="1"/>
              <a:t>што</a:t>
            </a:r>
            <a:r>
              <a:rPr lang="en-US" sz="2800" dirty="0"/>
              <a:t> </a:t>
            </a:r>
            <a:r>
              <a:rPr lang="en-US" sz="2800" dirty="0" err="1"/>
              <a:t>на</a:t>
            </a:r>
            <a:r>
              <a:rPr lang="en-US" sz="2800" dirty="0"/>
              <a:t> </a:t>
            </a:r>
            <a:r>
              <a:rPr lang="en-US" sz="2800" dirty="0" err="1"/>
              <a:t>крају</a:t>
            </a:r>
            <a:r>
              <a:rPr lang="en-US" sz="2800" dirty="0"/>
              <a:t> </a:t>
            </a:r>
            <a:r>
              <a:rPr lang="en-US" sz="2800" dirty="0" err="1"/>
              <a:t>значи</a:t>
            </a:r>
            <a:r>
              <a:rPr lang="en-US" sz="2800" dirty="0"/>
              <a:t> </a:t>
            </a:r>
            <a:r>
              <a:rPr lang="en-US" sz="2800" dirty="0" err="1"/>
              <a:t>да</a:t>
            </a:r>
            <a:r>
              <a:rPr lang="en-US" sz="2800" dirty="0"/>
              <a:t> </a:t>
            </a:r>
            <a:r>
              <a:rPr lang="en-US" sz="2800" dirty="0" err="1"/>
              <a:t>сви</a:t>
            </a:r>
            <a:r>
              <a:rPr lang="en-US" sz="2800" dirty="0"/>
              <a:t> </a:t>
            </a:r>
            <a:r>
              <a:rPr lang="en-US" sz="2800" dirty="0" err="1"/>
              <a:t>купци</a:t>
            </a:r>
            <a:r>
              <a:rPr lang="en-US" sz="2800" dirty="0"/>
              <a:t> </a:t>
            </a:r>
            <a:r>
              <a:rPr lang="en-US" sz="2800" dirty="0" err="1"/>
              <a:t>због</a:t>
            </a:r>
            <a:r>
              <a:rPr lang="en-US" sz="2800" dirty="0"/>
              <a:t> </a:t>
            </a:r>
            <a:r>
              <a:rPr lang="en-US" sz="2800" dirty="0" err="1"/>
              <a:t>мањих</a:t>
            </a:r>
            <a:r>
              <a:rPr lang="en-US" sz="2800" dirty="0"/>
              <a:t> </a:t>
            </a:r>
            <a:r>
              <a:rPr lang="en-US" sz="2800" dirty="0" err="1"/>
              <a:t>трошкова</a:t>
            </a:r>
            <a:r>
              <a:rPr lang="en-US" sz="2800" dirty="0"/>
              <a:t> </a:t>
            </a:r>
            <a:r>
              <a:rPr lang="en-US" sz="2800" dirty="0" err="1"/>
              <a:t>имају</a:t>
            </a:r>
            <a:r>
              <a:rPr lang="en-US" sz="2800" dirty="0"/>
              <a:t> </a:t>
            </a:r>
            <a:r>
              <a:rPr lang="en-US" sz="2800" dirty="0" err="1"/>
              <a:t>јефтинију</a:t>
            </a:r>
            <a:r>
              <a:rPr lang="en-US" sz="2800" dirty="0"/>
              <a:t> </a:t>
            </a:r>
            <a:r>
              <a:rPr lang="en-US" sz="2800" dirty="0" err="1"/>
              <a:t>електричну</a:t>
            </a:r>
            <a:r>
              <a:rPr lang="en-US" sz="2800" dirty="0"/>
              <a:t> </a:t>
            </a:r>
            <a:r>
              <a:rPr lang="en-US" sz="2800" dirty="0" err="1"/>
              <a:t>енергију</a:t>
            </a:r>
            <a:r>
              <a:rPr lang="en-US" sz="2800" dirty="0"/>
              <a:t>. </a:t>
            </a:r>
            <a:endParaRPr lang="sr-Latn-RS" sz="2800" dirty="0"/>
          </a:p>
          <a:p>
            <a:pPr lvl="1" eaLnBrk="1" hangingPunct="1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101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hlink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hlink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hlink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hlink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7243317-432A-4EEE-9B4D-CD5CBF63C48F}" type="slidenum">
              <a:rPr lang="sr-Latn-CS" altLang="en-US" sz="1000">
                <a:solidFill>
                  <a:schemeClr val="tx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sr-Latn-CS" altLang="en-US" sz="1000">
              <a:solidFill>
                <a:schemeClr val="tx1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RS" altLang="en-US" b="1"/>
              <a:t>ТАРИФНИ СИСТЕМ - ОПШТЕ</a:t>
            </a:r>
            <a:endParaRPr lang="en-GB" altLang="en-US" b="1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8" y="1700214"/>
            <a:ext cx="8964612" cy="4897437"/>
          </a:xfrm>
        </p:spPr>
        <p:txBody>
          <a:bodyPr/>
          <a:lstStyle/>
          <a:p>
            <a:pPr eaLnBrk="1" hangingPunct="1"/>
            <a:r>
              <a:rPr lang="en-US" altLang="en-US"/>
              <a:t>Да би </a:t>
            </a:r>
            <a:r>
              <a:rPr lang="sr-Cyrl-RS" altLang="en-US"/>
              <a:t>се имао утицај на потрошњу</a:t>
            </a:r>
            <a:r>
              <a:rPr lang="en-US" altLang="en-US"/>
              <a:t>, основни принцип на коме се базирају тарифни системи је да купци електричне енергије испоручену енергију или пружену услугу плаћају сразмерно трошковима које настају у систему, зависно од места прикључења на систем, количине и начина потрошње електричне енергије.</a:t>
            </a:r>
            <a:endParaRPr lang="sr-Latn-RS" altLang="en-US" sz="2000"/>
          </a:p>
        </p:txBody>
      </p:sp>
    </p:spTree>
    <p:extLst>
      <p:ext uri="{BB962C8B-B14F-4D97-AF65-F5344CB8AC3E}">
        <p14:creationId xmlns:p14="http://schemas.microsoft.com/office/powerpoint/2010/main" val="2716024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roup 279">
            <a:extLst>
              <a:ext uri="{FF2B5EF4-FFF2-40B4-BE49-F238E27FC236}">
                <a16:creationId xmlns:a16="http://schemas.microsoft.com/office/drawing/2014/main" id="{5FE07634-A83A-4681-9C1D-BC0775F9D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81" name="Rectangle 280">
              <a:extLst>
                <a:ext uri="{FF2B5EF4-FFF2-40B4-BE49-F238E27FC236}">
                  <a16:creationId xmlns:a16="http://schemas.microsoft.com/office/drawing/2014/main" id="{BF62976A-266E-4650-88F2-C16130F3D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2" name="Picture 2">
              <a:extLst>
                <a:ext uri="{FF2B5EF4-FFF2-40B4-BE49-F238E27FC236}">
                  <a16:creationId xmlns:a16="http://schemas.microsoft.com/office/drawing/2014/main" id="{88D9B99B-59C2-481A-A948-F87920A7F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134327-4864-46BB-A57A-7055C9E3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3070" y="132022"/>
            <a:ext cx="3084891" cy="1478570"/>
          </a:xfrm>
        </p:spPr>
        <p:txBody>
          <a:bodyPr>
            <a:normAutofit/>
          </a:bodyPr>
          <a:lstStyle/>
          <a:p>
            <a:r>
              <a:rPr lang="sr-Cyrl-RS" sz="3200" dirty="0"/>
              <a:t>Теме за разматрање:</a:t>
            </a:r>
            <a:endParaRPr lang="en-US" sz="3200" dirty="0"/>
          </a:p>
        </p:txBody>
      </p:sp>
      <p:pic>
        <p:nvPicPr>
          <p:cNvPr id="10" name="Content Placeholder 6" descr="circuit board">
            <a:extLst>
              <a:ext uri="{FF2B5EF4-FFF2-40B4-BE49-F238E27FC236}">
                <a16:creationId xmlns:a16="http://schemas.microsoft.com/office/drawing/2014/main" id="{38616497-6A2B-4863-A3DD-A2D0AF0748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31" r="14065"/>
          <a:stretch/>
        </p:blipFill>
        <p:spPr>
          <a:xfrm flipH="1"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341" name="Group 283">
            <a:extLst>
              <a:ext uri="{FF2B5EF4-FFF2-40B4-BE49-F238E27FC236}">
                <a16:creationId xmlns:a16="http://schemas.microsoft.com/office/drawing/2014/main" id="{A2E1FE48-FA7B-4262-B922-041542931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F2E644B1-8F72-4AC4-89F1-EB3A02734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6">
              <a:extLst>
                <a:ext uri="{FF2B5EF4-FFF2-40B4-BE49-F238E27FC236}">
                  <a16:creationId xmlns:a16="http://schemas.microsoft.com/office/drawing/2014/main" id="{1781B8E8-8A26-4FFB-BE0C-7C0C644F7C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7">
              <a:extLst>
                <a:ext uri="{FF2B5EF4-FFF2-40B4-BE49-F238E27FC236}">
                  <a16:creationId xmlns:a16="http://schemas.microsoft.com/office/drawing/2014/main" id="{4109D997-E9DF-4429-A643-3E691E2B70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B392695A-F131-4C51-B689-3F4D5B1A2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9">
              <a:extLst>
                <a:ext uri="{FF2B5EF4-FFF2-40B4-BE49-F238E27FC236}">
                  <a16:creationId xmlns:a16="http://schemas.microsoft.com/office/drawing/2014/main" id="{8218EC3E-07D0-417A-B0A8-057F825EF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10">
              <a:extLst>
                <a:ext uri="{FF2B5EF4-FFF2-40B4-BE49-F238E27FC236}">
                  <a16:creationId xmlns:a16="http://schemas.microsoft.com/office/drawing/2014/main" id="{B036399E-7675-47B6-A645-242946879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11">
              <a:extLst>
                <a:ext uri="{FF2B5EF4-FFF2-40B4-BE49-F238E27FC236}">
                  <a16:creationId xmlns:a16="http://schemas.microsoft.com/office/drawing/2014/main" id="{C44A0438-B8A4-43B3-B17C-B919FCD92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12">
              <a:extLst>
                <a:ext uri="{FF2B5EF4-FFF2-40B4-BE49-F238E27FC236}">
                  <a16:creationId xmlns:a16="http://schemas.microsoft.com/office/drawing/2014/main" id="{ABC7257F-6F64-4B81-BDA7-7C232BCBA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13">
              <a:extLst>
                <a:ext uri="{FF2B5EF4-FFF2-40B4-BE49-F238E27FC236}">
                  <a16:creationId xmlns:a16="http://schemas.microsoft.com/office/drawing/2014/main" id="{72DD7E92-F033-480C-A220-63CE422C3A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14">
              <a:extLst>
                <a:ext uri="{FF2B5EF4-FFF2-40B4-BE49-F238E27FC236}">
                  <a16:creationId xmlns:a16="http://schemas.microsoft.com/office/drawing/2014/main" id="{444A9AC9-463E-45E7-A818-13F664F7C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15">
              <a:extLst>
                <a:ext uri="{FF2B5EF4-FFF2-40B4-BE49-F238E27FC236}">
                  <a16:creationId xmlns:a16="http://schemas.microsoft.com/office/drawing/2014/main" id="{6CCE9BBE-5DE3-4991-80CA-DFEB92867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16">
              <a:extLst>
                <a:ext uri="{FF2B5EF4-FFF2-40B4-BE49-F238E27FC236}">
                  <a16:creationId xmlns:a16="http://schemas.microsoft.com/office/drawing/2014/main" id="{3180F6DF-A13F-491C-BF97-B206E3E7B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17">
              <a:extLst>
                <a:ext uri="{FF2B5EF4-FFF2-40B4-BE49-F238E27FC236}">
                  <a16:creationId xmlns:a16="http://schemas.microsoft.com/office/drawing/2014/main" id="{CAD0E44C-73C8-42BB-ADA8-2BA6B3082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18">
              <a:extLst>
                <a:ext uri="{FF2B5EF4-FFF2-40B4-BE49-F238E27FC236}">
                  <a16:creationId xmlns:a16="http://schemas.microsoft.com/office/drawing/2014/main" id="{436EC43E-A70D-4E5C-B275-35CA8E93C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19">
              <a:extLst>
                <a:ext uri="{FF2B5EF4-FFF2-40B4-BE49-F238E27FC236}">
                  <a16:creationId xmlns:a16="http://schemas.microsoft.com/office/drawing/2014/main" id="{ADE7E5B6-2E2A-4F56-9E90-F8613E6D1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20">
              <a:extLst>
                <a:ext uri="{FF2B5EF4-FFF2-40B4-BE49-F238E27FC236}">
                  <a16:creationId xmlns:a16="http://schemas.microsoft.com/office/drawing/2014/main" id="{86B9E49B-AE8D-47E0-BACC-A6D0AC3AB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21">
              <a:extLst>
                <a:ext uri="{FF2B5EF4-FFF2-40B4-BE49-F238E27FC236}">
                  <a16:creationId xmlns:a16="http://schemas.microsoft.com/office/drawing/2014/main" id="{2EB961AF-CD61-41BA-B0B2-0741A5ED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22">
              <a:extLst>
                <a:ext uri="{FF2B5EF4-FFF2-40B4-BE49-F238E27FC236}">
                  <a16:creationId xmlns:a16="http://schemas.microsoft.com/office/drawing/2014/main" id="{DC42BDA1-810A-4135-B3B1-B3161D372A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23">
              <a:extLst>
                <a:ext uri="{FF2B5EF4-FFF2-40B4-BE49-F238E27FC236}">
                  <a16:creationId xmlns:a16="http://schemas.microsoft.com/office/drawing/2014/main" id="{FA51FCA8-FCF4-4116-8CB2-5C539E37F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24">
              <a:extLst>
                <a:ext uri="{FF2B5EF4-FFF2-40B4-BE49-F238E27FC236}">
                  <a16:creationId xmlns:a16="http://schemas.microsoft.com/office/drawing/2014/main" id="{F2850A10-CDBC-462A-8CB7-025874683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25">
              <a:extLst>
                <a:ext uri="{FF2B5EF4-FFF2-40B4-BE49-F238E27FC236}">
                  <a16:creationId xmlns:a16="http://schemas.microsoft.com/office/drawing/2014/main" id="{738A37B9-77C2-4464-BF1F-2AF25A0D2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26">
              <a:extLst>
                <a:ext uri="{FF2B5EF4-FFF2-40B4-BE49-F238E27FC236}">
                  <a16:creationId xmlns:a16="http://schemas.microsoft.com/office/drawing/2014/main" id="{89026C8B-A162-4523-A51B-9F1200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27">
              <a:extLst>
                <a:ext uri="{FF2B5EF4-FFF2-40B4-BE49-F238E27FC236}">
                  <a16:creationId xmlns:a16="http://schemas.microsoft.com/office/drawing/2014/main" id="{5B76BC40-1FA2-477D-B2C2-4763577DB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28">
              <a:extLst>
                <a:ext uri="{FF2B5EF4-FFF2-40B4-BE49-F238E27FC236}">
                  <a16:creationId xmlns:a16="http://schemas.microsoft.com/office/drawing/2014/main" id="{6BC68EAA-2809-4AE4-80C1-2555CEF73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29">
              <a:extLst>
                <a:ext uri="{FF2B5EF4-FFF2-40B4-BE49-F238E27FC236}">
                  <a16:creationId xmlns:a16="http://schemas.microsoft.com/office/drawing/2014/main" id="{FE709D1B-0541-4414-9E87-CF7D6918C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30">
              <a:extLst>
                <a:ext uri="{FF2B5EF4-FFF2-40B4-BE49-F238E27FC236}">
                  <a16:creationId xmlns:a16="http://schemas.microsoft.com/office/drawing/2014/main" id="{33BCB888-11B8-4D01-BCDA-59BBA28DC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31">
              <a:extLst>
                <a:ext uri="{FF2B5EF4-FFF2-40B4-BE49-F238E27FC236}">
                  <a16:creationId xmlns:a16="http://schemas.microsoft.com/office/drawing/2014/main" id="{28E5CE3E-C11A-4CF7-82BF-37D1221D4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32">
              <a:extLst>
                <a:ext uri="{FF2B5EF4-FFF2-40B4-BE49-F238E27FC236}">
                  <a16:creationId xmlns:a16="http://schemas.microsoft.com/office/drawing/2014/main" id="{55284FC3-21FB-4FA7-B695-2D6A9CEF7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13DA6B78-00DE-4E55-9124-EFD72519B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34">
              <a:extLst>
                <a:ext uri="{FF2B5EF4-FFF2-40B4-BE49-F238E27FC236}">
                  <a16:creationId xmlns:a16="http://schemas.microsoft.com/office/drawing/2014/main" id="{D4602B0F-2844-48BE-9B4A-0366AC904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35">
              <a:extLst>
                <a:ext uri="{FF2B5EF4-FFF2-40B4-BE49-F238E27FC236}">
                  <a16:creationId xmlns:a16="http://schemas.microsoft.com/office/drawing/2014/main" id="{E31E05BB-6004-474D-9900-D990378F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36">
              <a:extLst>
                <a:ext uri="{FF2B5EF4-FFF2-40B4-BE49-F238E27FC236}">
                  <a16:creationId xmlns:a16="http://schemas.microsoft.com/office/drawing/2014/main" id="{00BD01ED-F65D-4601-A77D-508E960E0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37">
              <a:extLst>
                <a:ext uri="{FF2B5EF4-FFF2-40B4-BE49-F238E27FC236}">
                  <a16:creationId xmlns:a16="http://schemas.microsoft.com/office/drawing/2014/main" id="{FD307CAE-789C-4E80-B6F1-9858A3ABA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38">
              <a:extLst>
                <a:ext uri="{FF2B5EF4-FFF2-40B4-BE49-F238E27FC236}">
                  <a16:creationId xmlns:a16="http://schemas.microsoft.com/office/drawing/2014/main" id="{94B97B29-709E-4E24-B2FA-EF84AA12D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39">
              <a:extLst>
                <a:ext uri="{FF2B5EF4-FFF2-40B4-BE49-F238E27FC236}">
                  <a16:creationId xmlns:a16="http://schemas.microsoft.com/office/drawing/2014/main" id="{C05D52B9-1FA2-4E7C-8229-B09811A90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40">
              <a:extLst>
                <a:ext uri="{FF2B5EF4-FFF2-40B4-BE49-F238E27FC236}">
                  <a16:creationId xmlns:a16="http://schemas.microsoft.com/office/drawing/2014/main" id="{CC0A5575-2FB9-440F-B9A8-E0DDE1C37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41">
              <a:extLst>
                <a:ext uri="{FF2B5EF4-FFF2-40B4-BE49-F238E27FC236}">
                  <a16:creationId xmlns:a16="http://schemas.microsoft.com/office/drawing/2014/main" id="{AFFCC88F-01DF-4DE1-8CD5-88631E3091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42">
              <a:extLst>
                <a:ext uri="{FF2B5EF4-FFF2-40B4-BE49-F238E27FC236}">
                  <a16:creationId xmlns:a16="http://schemas.microsoft.com/office/drawing/2014/main" id="{33EEC40B-E2CD-4BAC-94D6-85B707142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43">
              <a:extLst>
                <a:ext uri="{FF2B5EF4-FFF2-40B4-BE49-F238E27FC236}">
                  <a16:creationId xmlns:a16="http://schemas.microsoft.com/office/drawing/2014/main" id="{3E0E9643-5C60-4933-BB1B-9A09057E7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44">
              <a:extLst>
                <a:ext uri="{FF2B5EF4-FFF2-40B4-BE49-F238E27FC236}">
                  <a16:creationId xmlns:a16="http://schemas.microsoft.com/office/drawing/2014/main" id="{94F86E92-9EC7-437C-946B-31E7C1C47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BE9A51BE-C514-46B5-ABA6-7E7C878F8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46">
              <a:extLst>
                <a:ext uri="{FF2B5EF4-FFF2-40B4-BE49-F238E27FC236}">
                  <a16:creationId xmlns:a16="http://schemas.microsoft.com/office/drawing/2014/main" id="{8B255447-F0E9-4D96-A4B0-F9EDDE5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47">
              <a:extLst>
                <a:ext uri="{FF2B5EF4-FFF2-40B4-BE49-F238E27FC236}">
                  <a16:creationId xmlns:a16="http://schemas.microsoft.com/office/drawing/2014/main" id="{AFAC5F3A-3BE7-489E-A848-498B9995F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48">
              <a:extLst>
                <a:ext uri="{FF2B5EF4-FFF2-40B4-BE49-F238E27FC236}">
                  <a16:creationId xmlns:a16="http://schemas.microsoft.com/office/drawing/2014/main" id="{A974E7AA-5EF3-4817-B0AE-4C1A784EE9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Freeform 49">
              <a:extLst>
                <a:ext uri="{FF2B5EF4-FFF2-40B4-BE49-F238E27FC236}">
                  <a16:creationId xmlns:a16="http://schemas.microsoft.com/office/drawing/2014/main" id="{8AA54AC1-3E87-49C0-A594-87829A2CFF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50">
              <a:extLst>
                <a:ext uri="{FF2B5EF4-FFF2-40B4-BE49-F238E27FC236}">
                  <a16:creationId xmlns:a16="http://schemas.microsoft.com/office/drawing/2014/main" id="{CC237789-73BC-4BD9-BFE8-1325FA4B5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51">
              <a:extLst>
                <a:ext uri="{FF2B5EF4-FFF2-40B4-BE49-F238E27FC236}">
                  <a16:creationId xmlns:a16="http://schemas.microsoft.com/office/drawing/2014/main" id="{DCF4052D-CF62-47DC-991E-49D0BA908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52">
              <a:extLst>
                <a:ext uri="{FF2B5EF4-FFF2-40B4-BE49-F238E27FC236}">
                  <a16:creationId xmlns:a16="http://schemas.microsoft.com/office/drawing/2014/main" id="{2ABD9104-C938-44F2-8622-8407A2593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53">
              <a:extLst>
                <a:ext uri="{FF2B5EF4-FFF2-40B4-BE49-F238E27FC236}">
                  <a16:creationId xmlns:a16="http://schemas.microsoft.com/office/drawing/2014/main" id="{4AA18F60-3E86-4A5A-B82E-A79183ED3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54">
              <a:extLst>
                <a:ext uri="{FF2B5EF4-FFF2-40B4-BE49-F238E27FC236}">
                  <a16:creationId xmlns:a16="http://schemas.microsoft.com/office/drawing/2014/main" id="{0F34C941-6196-4937-99E5-14AAD23F2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55">
              <a:extLst>
                <a:ext uri="{FF2B5EF4-FFF2-40B4-BE49-F238E27FC236}">
                  <a16:creationId xmlns:a16="http://schemas.microsoft.com/office/drawing/2014/main" id="{60DB8A6C-23D7-4A88-BDCE-8FEC86A12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56">
              <a:extLst>
                <a:ext uri="{FF2B5EF4-FFF2-40B4-BE49-F238E27FC236}">
                  <a16:creationId xmlns:a16="http://schemas.microsoft.com/office/drawing/2014/main" id="{29F5F702-AEE6-4633-BB20-7A15C3A31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57">
              <a:extLst>
                <a:ext uri="{FF2B5EF4-FFF2-40B4-BE49-F238E27FC236}">
                  <a16:creationId xmlns:a16="http://schemas.microsoft.com/office/drawing/2014/main" id="{F30C7A45-6890-4EA5-9F6B-E2AB4D04C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58">
              <a:extLst>
                <a:ext uri="{FF2B5EF4-FFF2-40B4-BE49-F238E27FC236}">
                  <a16:creationId xmlns:a16="http://schemas.microsoft.com/office/drawing/2014/main" id="{F31A7373-F68A-485D-95DC-B53ACC7B5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00" name="Content Placeholder 2" descr="Smart Art">
            <a:extLst>
              <a:ext uri="{FF2B5EF4-FFF2-40B4-BE49-F238E27FC236}">
                <a16:creationId xmlns:a16="http://schemas.microsoft.com/office/drawing/2014/main" id="{C7094B13-F699-4785-845B-4DB18710A2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8060856"/>
              </p:ext>
            </p:extLst>
          </p:nvPr>
        </p:nvGraphicFramePr>
        <p:xfrm>
          <a:off x="8024431" y="1571624"/>
          <a:ext cx="3084892" cy="3541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4241CB74-0380-481F-A55A-E88AE2AC0537}"/>
              </a:ext>
            </a:extLst>
          </p:cNvPr>
          <p:cNvSpPr/>
          <p:nvPr/>
        </p:nvSpPr>
        <p:spPr>
          <a:xfrm>
            <a:off x="8024431" y="5336294"/>
            <a:ext cx="3084892" cy="745005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5DA2413-2260-4382-B261-7BDC4A199159}"/>
              </a:ext>
            </a:extLst>
          </p:cNvPr>
          <p:cNvGrpSpPr/>
          <p:nvPr/>
        </p:nvGrpSpPr>
        <p:grpSpPr>
          <a:xfrm>
            <a:off x="8884911" y="5336294"/>
            <a:ext cx="2224411" cy="745005"/>
            <a:chOff x="860480" y="1469"/>
            <a:chExt cx="2224411" cy="745005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B525EE1-9A73-4D8D-8D03-3E00C6E27101}"/>
                </a:ext>
              </a:extLst>
            </p:cNvPr>
            <p:cNvSpPr/>
            <p:nvPr/>
          </p:nvSpPr>
          <p:spPr>
            <a:xfrm>
              <a:off x="860480" y="1469"/>
              <a:ext cx="2224411" cy="74500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49FC0C5-C106-4A38-AD75-A23E9390C303}"/>
                </a:ext>
              </a:extLst>
            </p:cNvPr>
            <p:cNvSpPr txBox="1"/>
            <p:nvPr/>
          </p:nvSpPr>
          <p:spPr>
            <a:xfrm>
              <a:off x="860480" y="1469"/>
              <a:ext cx="2224411" cy="7450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846" tIns="78846" rIns="78846" bIns="78846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r-Cyrl-RS" sz="1800" kern="1200" dirty="0"/>
                <a:t>Техничка спремност и техно-</a:t>
              </a:r>
              <a:r>
                <a:rPr lang="sr-Cyrl-RS" sz="1800" kern="1200" dirty="0" err="1"/>
                <a:t>екон</a:t>
              </a:r>
              <a:r>
                <a:rPr lang="sr-Cyrl-RS" sz="1800" kern="1200" dirty="0"/>
                <a:t>. аспект</a:t>
              </a:r>
              <a:endParaRPr lang="en-US" sz="1800" kern="1200" dirty="0"/>
            </a:p>
          </p:txBody>
        </p:sp>
      </p:grpSp>
      <p:sp>
        <p:nvSpPr>
          <p:cNvPr id="67" name="Rectangle 66" descr="Computer">
            <a:extLst>
              <a:ext uri="{FF2B5EF4-FFF2-40B4-BE49-F238E27FC236}">
                <a16:creationId xmlns:a16="http://schemas.microsoft.com/office/drawing/2014/main" id="{1480B0F2-9248-40DC-8FA3-1AC776C4AFF5}"/>
              </a:ext>
            </a:extLst>
          </p:cNvPr>
          <p:cNvSpPr/>
          <p:nvPr/>
        </p:nvSpPr>
        <p:spPr>
          <a:xfrm>
            <a:off x="8239416" y="5503920"/>
            <a:ext cx="409752" cy="409752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101570-A733-4B38-ADD7-BAC8126DE3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39416" y="4511842"/>
            <a:ext cx="414564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5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altLang="en-US" b="1"/>
              <a:t>ТАРИФНИ ЕЛЕМЕНТИ</a:t>
            </a:r>
            <a:endParaRPr lang="en-US" alt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sr-Cyrl-RS" dirty="0"/>
              <a:t>Тарифни елементи по којима се обрачунава електрична енергија утичу на начин коришћења електричне енергије: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sr-Cyrl-RS" dirty="0"/>
              <a:t>Активна снага 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sr-Cyrl-RS" dirty="0"/>
              <a:t>Реактивна енергија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sr-Cyrl-RS" dirty="0"/>
              <a:t>Активна енергија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9pPr>
          </a:lstStyle>
          <a:p>
            <a:fld id="{71297E66-3926-49EC-8288-95855FAB477D}" type="slidenum">
              <a:rPr lang="sr-Latn-CS" altLang="en-US" sz="1000">
                <a:solidFill>
                  <a:schemeClr val="tx1"/>
                </a:solidFill>
              </a:rPr>
              <a:pPr/>
              <a:t>20</a:t>
            </a:fld>
            <a:endParaRPr lang="sr-Latn-CS" alt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74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altLang="en-US" b="1"/>
              <a:t>ТАРИФЕ</a:t>
            </a:r>
            <a:r>
              <a:rPr lang="sr-Cyrl-RS" altLang="en-US"/>
              <a:t> </a:t>
            </a:r>
            <a:endParaRPr lang="en-US" altLang="en-US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altLang="en-US"/>
              <a:t>Тарифе су дефинисане за сваки тарифни елемент, њиховом применом се обрачунава електрична енергија или приступ преносном или дистрибутивном систему, тако да утичу на начин коришћења електричне енергије од стране купаца</a:t>
            </a:r>
            <a:endParaRPr lang="en-US" alt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9pPr>
          </a:lstStyle>
          <a:p>
            <a:fld id="{EAF5E67F-DBB7-4019-A145-6C656B2D2E7D}" type="slidenum">
              <a:rPr lang="sr-Latn-CS" altLang="en-US" sz="1000">
                <a:solidFill>
                  <a:schemeClr val="tx1"/>
                </a:solidFill>
              </a:rPr>
              <a:pPr/>
              <a:t>21</a:t>
            </a:fld>
            <a:endParaRPr lang="sr-Latn-CS" alt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32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altLang="en-US" b="1"/>
              <a:t>ТАРИФЕ ЗА АКТИВНУ СНАГУ</a:t>
            </a:r>
            <a:endParaRPr lang="en-US" altLang="en-US" b="1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997450"/>
          </a:xfrm>
        </p:spPr>
        <p:txBody>
          <a:bodyPr/>
          <a:lstStyle/>
          <a:p>
            <a:r>
              <a:rPr lang="sr-Cyrl-RS" altLang="en-US"/>
              <a:t>Дефинисане су тарифе – обрачунска снага и прекомерна снага (код купаца којима се мери снага)</a:t>
            </a:r>
          </a:p>
          <a:p>
            <a:r>
              <a:rPr lang="sr-Cyrl-RS" altLang="en-US"/>
              <a:t>Дефинсањем тарифе за прекомерну  снагу која је 4 пута већа од тарифе обрачунска снага (тарифе за приступ преносном и дистрибутивном систему), подстиче се да купац користи електричну енергију у оквиру</a:t>
            </a:r>
            <a:r>
              <a:rPr lang="sr-Latn-RS" altLang="en-US"/>
              <a:t> </a:t>
            </a:r>
            <a:r>
              <a:rPr lang="sr-Cyrl-RS" altLang="en-US"/>
              <a:t>одобрене снаге</a:t>
            </a:r>
          </a:p>
          <a:p>
            <a:endParaRPr lang="en-US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9pPr>
          </a:lstStyle>
          <a:p>
            <a:fld id="{573A0B3B-6F7C-448A-B5F0-0AE53F17F8A7}" type="slidenum">
              <a:rPr lang="sr-Latn-CS" altLang="en-US" sz="1000">
                <a:solidFill>
                  <a:schemeClr val="tx1"/>
                </a:solidFill>
              </a:rPr>
              <a:pPr/>
              <a:t>22</a:t>
            </a:fld>
            <a:endParaRPr lang="sr-Latn-CS" alt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498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altLang="en-US" b="1"/>
              <a:t>ТАРИФЕ ЗА РЕАКТИВНУ ЕНЕРГИЈУ</a:t>
            </a:r>
            <a:endParaRPr lang="en-US" altLang="en-US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781550"/>
          </a:xfrm>
        </p:spPr>
        <p:txBody>
          <a:bodyPr/>
          <a:lstStyle/>
          <a:p>
            <a:r>
              <a:rPr lang="sr-Cyrl-RS" altLang="en-US"/>
              <a:t>Дефинисане су тарифе – реактивна енергија и прекомерна реактивна енергија (код купаца којима се мери реактивна енергија) </a:t>
            </a:r>
          </a:p>
          <a:p>
            <a:r>
              <a:rPr lang="sr-Cyrl-RS" altLang="en-US"/>
              <a:t>Дефинсањем тарифе за прекомерну  реактивну енергију која је 2 пута већа од тарифе реактивна енергија, подстиче се контрола потрошње реактивне енергије од стране купаца</a:t>
            </a:r>
          </a:p>
          <a:p>
            <a:endParaRPr lang="en-US" altLang="en-US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9pPr>
          </a:lstStyle>
          <a:p>
            <a:fld id="{9EC0DA94-906D-4FF0-A02C-C0B1723CEF5F}" type="slidenum">
              <a:rPr lang="sr-Latn-CS" altLang="en-US" sz="1000">
                <a:solidFill>
                  <a:schemeClr val="tx1"/>
                </a:solidFill>
              </a:rPr>
              <a:pPr/>
              <a:t>23</a:t>
            </a:fld>
            <a:endParaRPr lang="sr-Latn-CS" alt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49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altLang="en-US" b="1"/>
              <a:t>ТАРИФЕ ЗА АКТИВНУ ЕНЕРГИЈУ</a:t>
            </a:r>
            <a:endParaRPr lang="en-US" alt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sr-Cyrl-RS" dirty="0"/>
              <a:t>Дефинисане су зоне потрошње</a:t>
            </a:r>
          </a:p>
          <a:p>
            <a:pPr>
              <a:defRPr/>
            </a:pPr>
            <a:r>
              <a:rPr lang="sr-Cyrl-RS" dirty="0"/>
              <a:t>Дефинсањем зелене, плаве и црвене зоне потрошње при чему је тарифа у плавој зони 1,5 пута, а у црвеној зони 3 пута већа од тарифе у зеленој зони, подстичу се купци да рационално користе електричну енергију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9pPr>
          </a:lstStyle>
          <a:p>
            <a:fld id="{0A900A19-044E-44EA-A3E1-B7720B0CB93E}" type="slidenum">
              <a:rPr lang="sr-Latn-CS" altLang="en-US" sz="1000">
                <a:solidFill>
                  <a:schemeClr val="tx1"/>
                </a:solidFill>
              </a:rPr>
              <a:pPr/>
              <a:t>24</a:t>
            </a:fld>
            <a:endParaRPr lang="sr-Latn-CS" alt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98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altLang="en-US" b="1"/>
              <a:t>ТАРИФЕ ЗА АКТИВНУ ЕНЕРГИЈУ</a:t>
            </a:r>
            <a:endParaRPr lang="en-US" alt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sr-Cyrl-RS" dirty="0"/>
              <a:t>Дефинисане су виша и нижа дневна тарифа за активну енергију само током 8 ноћних сати</a:t>
            </a:r>
          </a:p>
          <a:p>
            <a:pPr>
              <a:defRPr/>
            </a:pPr>
            <a:r>
              <a:rPr lang="sr-Cyrl-RS" dirty="0"/>
              <a:t>Дефинсањем ниже дневне тарифе за активну енергију, која је 4 пута мања од више дневна тарифе, подстичу се купци да користе електричну енергију у време када је потрошња природно нижа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9pPr>
          </a:lstStyle>
          <a:p>
            <a:fld id="{711DA04A-D5CD-4C98-9973-96E62B947C37}" type="slidenum">
              <a:rPr lang="sr-Latn-CS" altLang="en-US" sz="1000">
                <a:solidFill>
                  <a:schemeClr val="tx1"/>
                </a:solidFill>
              </a:rPr>
              <a:pPr/>
              <a:t>25</a:t>
            </a:fld>
            <a:endParaRPr lang="sr-Latn-CS" alt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622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altLang="en-US" b="1"/>
              <a:t>ЕФЕКАТ ИЗМЕНЕ ТАРИФНОГ СИСТЕМА – ЕДБ ЗИМСКИ ДАН</a:t>
            </a:r>
            <a:endParaRPr lang="en-US" altLang="en-US" b="1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9pPr>
          </a:lstStyle>
          <a:p>
            <a:fld id="{F3E1029A-2166-43C5-BFE3-DCFF55872281}" type="slidenum">
              <a:rPr lang="sr-Latn-CS" altLang="en-US" sz="1000">
                <a:solidFill>
                  <a:schemeClr val="tx1"/>
                </a:solidFill>
              </a:rPr>
              <a:pPr/>
              <a:t>26</a:t>
            </a:fld>
            <a:endParaRPr lang="sr-Latn-CS" altLang="en-US" sz="1000">
              <a:solidFill>
                <a:schemeClr val="tx1"/>
              </a:solidFill>
            </a:endParaRPr>
          </a:p>
        </p:txBody>
      </p:sp>
      <p:graphicFrame>
        <p:nvGraphicFramePr>
          <p:cNvPr id="15364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628901" y="1949451"/>
          <a:ext cx="6392863" cy="473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Worksheet" r:id="rId3" imgW="4734094" imgH="3505168" progId="Excel.Sheet.8">
                  <p:embed/>
                </p:oleObj>
              </mc:Choice>
              <mc:Fallback>
                <p:oleObj name="Worksheet" r:id="rId3" imgW="4734094" imgH="3505168" progId="Excel.Sheet.8">
                  <p:embed/>
                  <p:pic>
                    <p:nvPicPr>
                      <p:cNvPr id="15364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8901" y="1949451"/>
                        <a:ext cx="6392863" cy="473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4025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altLang="en-US" b="1"/>
              <a:t>БУДУЋНОСТ</a:t>
            </a:r>
            <a:endParaRPr lang="en-US" alt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951" y="1600201"/>
            <a:ext cx="8856663" cy="4530725"/>
          </a:xfrm>
        </p:spPr>
        <p:txBody>
          <a:bodyPr/>
          <a:lstStyle/>
          <a:p>
            <a:pPr>
              <a:defRPr/>
            </a:pPr>
            <a:r>
              <a:rPr lang="sr-Cyrl-RS" dirty="0"/>
              <a:t>Измене у тарифном систему морају пратити озбиљне анализе које поред досадашњих утицаја треба да узму у обзир: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sr-Cyrl-RS" dirty="0"/>
              <a:t>Имплементацију напредних мерних система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sr-Cyrl-RS" dirty="0"/>
              <a:t>Велики број обновљивих извора на преносном и дистрибутивном систем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sr-Cyrl-RS" dirty="0"/>
              <a:t>Снабдеваче и цене на тржишту електричне енергије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sr-Cyrl-RS" dirty="0"/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sr-Cyrl-RS" dirty="0"/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99"/>
                </a:solidFill>
                <a:latin typeface="Arial" panose="020B0604020202020204" pitchFamily="34" charset="0"/>
              </a:defRPr>
            </a:lvl9pPr>
          </a:lstStyle>
          <a:p>
            <a:fld id="{6D5AA61D-2C83-4EC4-83E5-C37D442D71F7}" type="slidenum">
              <a:rPr lang="sr-Latn-CS" altLang="en-US" sz="1000">
                <a:solidFill>
                  <a:schemeClr val="tx1"/>
                </a:solidFill>
              </a:rPr>
              <a:pPr/>
              <a:t>27</a:t>
            </a:fld>
            <a:endParaRPr lang="sr-Latn-CS" alt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84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8D5DFD-FA42-4EB0-B24E-4180C0CC5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CC864817-5955-484B-9D1F-9BC8DB739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280C083F-71A6-4E55-AE35-586518FE2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Lightbulb">
            <a:extLst>
              <a:ext uri="{FF2B5EF4-FFF2-40B4-BE49-F238E27FC236}">
                <a16:creationId xmlns:a16="http://schemas.microsoft.com/office/drawing/2014/main" id="{AC06F95D-BA5D-4DEE-93EF-3FE3173D13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056DF-7985-4692-968A-466E9E6AF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5" name="Round Diagonal Corner Rectangle 7">
              <a:extLst>
                <a:ext uri="{FF2B5EF4-FFF2-40B4-BE49-F238E27FC236}">
                  <a16:creationId xmlns:a16="http://schemas.microsoft.com/office/drawing/2014/main" id="{B414A174-532A-4602-934F-9858D1D86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B0C0C-7F94-4725-8108-62B3B7A5A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367EAC5B-1891-480A-A3AD-B9F6A88FAC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id="{E33FF633-15BA-464F-8F5B-26C56665F7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0C949DF6-E66B-4DB8-AB52-30CA781B48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309C2298-5EF9-4B09-8995-014F6D3BFF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35">
                <a:extLst>
                  <a:ext uri="{FF2B5EF4-FFF2-40B4-BE49-F238E27FC236}">
                    <a16:creationId xmlns:a16="http://schemas.microsoft.com/office/drawing/2014/main" id="{319B2AFC-EBFF-477C-A364-6D575BE5AA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36">
                <a:extLst>
                  <a:ext uri="{FF2B5EF4-FFF2-40B4-BE49-F238E27FC236}">
                    <a16:creationId xmlns:a16="http://schemas.microsoft.com/office/drawing/2014/main" id="{CC6B7D67-F2F8-4B07-B954-EAC9135B2B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7FF1659D-33DA-4F62-8567-A54020D2E2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9110F572-DC3D-4AB3-B731-B73BD65057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A2F7D0E9-68CE-40F9-B0E9-F915103ECF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AB69A438-1FB7-454A-A3E9-0C329643CD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32">
                <a:extLst>
                  <a:ext uri="{FF2B5EF4-FFF2-40B4-BE49-F238E27FC236}">
                    <a16:creationId xmlns:a16="http://schemas.microsoft.com/office/drawing/2014/main" id="{E64598D0-3A2C-4570-9E7C-C52C89549B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33">
                <a:extLst>
                  <a:ext uri="{FF2B5EF4-FFF2-40B4-BE49-F238E27FC236}">
                    <a16:creationId xmlns:a16="http://schemas.microsoft.com/office/drawing/2014/main" id="{CC17CF42-8908-477B-9F36-DA1306CA01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4">
                <a:extLst>
                  <a:ext uri="{FF2B5EF4-FFF2-40B4-BE49-F238E27FC236}">
                    <a16:creationId xmlns:a16="http://schemas.microsoft.com/office/drawing/2014/main" id="{A2457851-D4A0-404C-BF3F-99AE00B9E9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37">
                <a:extLst>
                  <a:ext uri="{FF2B5EF4-FFF2-40B4-BE49-F238E27FC236}">
                    <a16:creationId xmlns:a16="http://schemas.microsoft.com/office/drawing/2014/main" id="{ECC300FA-EE4A-489E-9A47-79BEBF05DC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35">
                <a:extLst>
                  <a:ext uri="{FF2B5EF4-FFF2-40B4-BE49-F238E27FC236}">
                    <a16:creationId xmlns:a16="http://schemas.microsoft.com/office/drawing/2014/main" id="{0D1F26E2-902B-416B-A1DB-80DAF78D8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36">
                <a:extLst>
                  <a:ext uri="{FF2B5EF4-FFF2-40B4-BE49-F238E27FC236}">
                    <a16:creationId xmlns:a16="http://schemas.microsoft.com/office/drawing/2014/main" id="{491346A0-BF6D-45A5-806A-2150768722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38">
                <a:extLst>
                  <a:ext uri="{FF2B5EF4-FFF2-40B4-BE49-F238E27FC236}">
                    <a16:creationId xmlns:a16="http://schemas.microsoft.com/office/drawing/2014/main" id="{A8A5AAC9-38FD-4A03-AB91-236F2AAC62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39">
                <a:extLst>
                  <a:ext uri="{FF2B5EF4-FFF2-40B4-BE49-F238E27FC236}">
                    <a16:creationId xmlns:a16="http://schemas.microsoft.com/office/drawing/2014/main" id="{7AD4105C-55AA-47FF-AC5D-5BCB0B78C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40">
                <a:extLst>
                  <a:ext uri="{FF2B5EF4-FFF2-40B4-BE49-F238E27FC236}">
                    <a16:creationId xmlns:a16="http://schemas.microsoft.com/office/drawing/2014/main" id="{1C4B42B1-B112-4057-82C3-E5AF3BC7F6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Rectangle 41">
                <a:extLst>
                  <a:ext uri="{FF2B5EF4-FFF2-40B4-BE49-F238E27FC236}">
                    <a16:creationId xmlns:a16="http://schemas.microsoft.com/office/drawing/2014/main" id="{C8B37395-3651-4E66-A62E-31529FABC8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687081-16D7-4BC5-A7DB-E70117439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 anchor="ctr">
            <a:normAutofit/>
          </a:bodyPr>
          <a:lstStyle/>
          <a:p>
            <a:pPr algn="ctr"/>
            <a:r>
              <a:rPr lang="ru-RU" sz="2400" dirty="0"/>
              <a:t>ЗАВИСНОСТ КАПАЦИТЕТА УПРАВЉИВЕ ПОТРОШЊЕ ОД ТАРИФНИХ СТАВОВА И НАЧИНА КОРИШЋЕЊА ЕЛЕКТРИЧНЕ ЕНЕРГИЈЕ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1851F-203A-4F8E-AA75-478526ABA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sr-Cyrl-RS" sz="2700" b="1" dirty="0"/>
              <a:t>ТРЖИШНИ АСПЕКТИ УПРАВЉАЊА ПОТРОШЊОМ</a:t>
            </a:r>
            <a:endParaRPr lang="sr-Latn-RS" sz="2700" b="1" dirty="0"/>
          </a:p>
          <a:p>
            <a:pPr algn="ctr"/>
            <a:r>
              <a:rPr lang="sr-Cyrl-RS" dirty="0"/>
              <a:t>Радош Чабаркапа</a:t>
            </a:r>
            <a:r>
              <a:rPr lang="sr-Latn-RS" dirty="0"/>
              <a:t> – </a:t>
            </a:r>
            <a:r>
              <a:rPr lang="ru-RU" dirty="0"/>
              <a:t>ЕлектроеНЕРГЕТСКИ КООРДИНАЦИОНИ ЦЕНТАР Беогр</a:t>
            </a:r>
            <a:r>
              <a:rPr lang="sr-Cyrl-RS" dirty="0"/>
              <a:t>АД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6D540F-1E2F-416F-819F-D8216BC8F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665F0CE-F81E-4BAC-8E24-C1EDC041911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" y="152533"/>
            <a:ext cx="1686336" cy="63327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26A8DC-6A6D-4A48-A447-41A81A47C46D}"/>
              </a:ext>
            </a:extLst>
          </p:cNvPr>
          <p:cNvSpPr txBox="1"/>
          <p:nvPr/>
        </p:nvSpPr>
        <p:spPr>
          <a:xfrm>
            <a:off x="300300" y="1018445"/>
            <a:ext cx="8024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ОКРУГЛИ СТО: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Управљање потрошњом електричне енергије – могућности и изазови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DBAB59-1886-4D4C-B302-DD14A89D483B}"/>
              </a:ext>
            </a:extLst>
          </p:cNvPr>
          <p:cNvSpPr txBox="1"/>
          <p:nvPr/>
        </p:nvSpPr>
        <p:spPr>
          <a:xfrm>
            <a:off x="4457716" y="4876019"/>
            <a:ext cx="345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Београд, 14. јун 2024. године</a:t>
            </a:r>
            <a:endParaRPr kumimoji="0" 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7FD495-FFF1-4468-9C79-6351F9AF46B4}"/>
              </a:ext>
            </a:extLst>
          </p:cNvPr>
          <p:cNvGrpSpPr/>
          <p:nvPr/>
        </p:nvGrpSpPr>
        <p:grpSpPr>
          <a:xfrm>
            <a:off x="4790545" y="6147265"/>
            <a:ext cx="2448455" cy="523220"/>
            <a:chOff x="4571470" y="5906060"/>
            <a:chExt cx="2448455" cy="52322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363CF8D-2F1F-4FAC-985B-C3579ECE8EAC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4"/>
            <a:stretch/>
          </p:blipFill>
          <p:spPr bwMode="auto">
            <a:xfrm>
              <a:off x="4571470" y="5907149"/>
              <a:ext cx="1060450" cy="520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DDE192-FE4C-4F5D-9E7C-349EF4004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31920" y="5906060"/>
              <a:ext cx="651968" cy="522878"/>
            </a:xfrm>
            <a:prstGeom prst="rect">
              <a:avLst/>
            </a:prstGeom>
            <a:noFill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A03C8D-B86A-43B2-9607-121490C177F1}"/>
                </a:ext>
              </a:extLst>
            </p:cNvPr>
            <p:cNvSpPr txBox="1"/>
            <p:nvPr/>
          </p:nvSpPr>
          <p:spPr>
            <a:xfrm>
              <a:off x="6283888" y="5906060"/>
              <a:ext cx="736037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CIRED </a:t>
              </a:r>
              <a:r>
                <a:rPr kumimoji="0" lang="sr-Cyrl-R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Србија</a:t>
              </a:r>
              <a:endPara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596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A2C8-0E29-47CC-B42C-8D8F7F6FC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178" y="-8701"/>
            <a:ext cx="11203021" cy="687768"/>
          </a:xfrm>
        </p:spPr>
        <p:txBody>
          <a:bodyPr>
            <a:normAutofit/>
          </a:bodyPr>
          <a:lstStyle/>
          <a:p>
            <a:pPr algn="ctr"/>
            <a:r>
              <a:rPr lang="sr-Latn-RS" sz="2200" cap="none" dirty="0">
                <a:solidFill>
                  <a:srgbClr val="FFC000"/>
                </a:solidFill>
              </a:rPr>
              <a:t>Karakteristike električne energije kao veleprodajne „robe“ na kratkoročnom „spot“ tržištu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AA32F6-7218-2BB6-1987-AFD03A68C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25884"/>
            <a:ext cx="5616585" cy="3044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0EF81A-A8EC-C6DD-0590-3DB8CF13B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5772"/>
            <a:ext cx="5616585" cy="30201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0B5CCC-E508-9349-E887-0EB9C3CC574E}"/>
              </a:ext>
            </a:extLst>
          </p:cNvPr>
          <p:cNvSpPr txBox="1"/>
          <p:nvPr/>
        </p:nvSpPr>
        <p:spPr>
          <a:xfrm>
            <a:off x="5731392" y="694943"/>
            <a:ext cx="5930148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700" dirty="0"/>
              <a:t>Karakteristike električne energije kao veleprodajne tržišne „robe“ u evropskoj </a:t>
            </a:r>
            <a:r>
              <a:rPr lang="sr-Latn-RS" sz="1700" dirty="0" err="1"/>
              <a:t>interkonekciji</a:t>
            </a:r>
            <a:r>
              <a:rPr lang="sr-Latn-RS" sz="1700" dirty="0"/>
              <a:t> (čiji smo i mi deo):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u="sng" dirty="0"/>
              <a:t>e</a:t>
            </a:r>
            <a:r>
              <a:rPr lang="sr-Latn-RS" sz="1700" b="1" u="sng" dirty="0" err="1"/>
              <a:t>kstremna</a:t>
            </a:r>
            <a:r>
              <a:rPr lang="sr-Latn-RS" sz="1700" b="1" u="sng" dirty="0"/>
              <a:t> </a:t>
            </a:r>
            <a:r>
              <a:rPr lang="sr-Latn-RS" sz="1700" b="1" u="sng" dirty="0" err="1"/>
              <a:t>volatilnost</a:t>
            </a:r>
            <a:r>
              <a:rPr lang="sr-Latn-RS" sz="1700" b="1" u="sng" dirty="0"/>
              <a:t> cena</a:t>
            </a:r>
            <a:r>
              <a:rPr lang="sr-Latn-RS" sz="1700" u="sng" dirty="0"/>
              <a:t> </a:t>
            </a:r>
            <a:r>
              <a:rPr lang="sr-Latn-RS" sz="1700" dirty="0"/>
              <a:t>kao posledica češćih i sve većih razlika između potražnje i ponude (dominantno zbog rastućeg udela proizvodnje iz varijabilnih OIE, i još uvek nedovoljno prisutnih i razvijenih tehnologija za skladištenje električne energije)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v</a:t>
            </a:r>
            <a:r>
              <a:rPr lang="sr-Latn-RS" sz="1700" dirty="0" err="1"/>
              <a:t>iše</a:t>
            </a:r>
            <a:r>
              <a:rPr lang="sr-Latn-RS" sz="1700" dirty="0"/>
              <a:t> nego </a:t>
            </a:r>
            <a:r>
              <a:rPr lang="sr-Latn-RS" sz="1700" b="1" u="sng" dirty="0"/>
              <a:t>zadovoljavajuća likvidnost </a:t>
            </a:r>
            <a:r>
              <a:rPr lang="sr-Latn-RS" sz="1700" dirty="0"/>
              <a:t>na tržištu za dan-unapred (što je jedan od preduslova trgovine -</a:t>
            </a:r>
            <a:r>
              <a:rPr lang="en-GB" sz="1700" dirty="0"/>
              <a:t> </a:t>
            </a:r>
            <a:r>
              <a:rPr lang="en-GB" sz="1700" dirty="0" err="1"/>
              <a:t>prakti</a:t>
            </a:r>
            <a:r>
              <a:rPr lang="sr-Latn-RS" sz="1700" dirty="0" err="1"/>
              <a:t>čno</a:t>
            </a:r>
            <a:r>
              <a:rPr lang="sr-Latn-RS" sz="1700" dirty="0"/>
              <a:t> svi učesnici svakodnevno mogu da trguju sa željenim količinama električne energije bez značajnijeg uticaja na „spot“ cenu)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j</a:t>
            </a:r>
            <a:r>
              <a:rPr lang="sr-Latn-RS" sz="1700" dirty="0"/>
              <a:t>ako </a:t>
            </a:r>
            <a:r>
              <a:rPr lang="sr-Latn-RS" sz="1700" b="1" u="sng" dirty="0"/>
              <a:t>velika </a:t>
            </a:r>
            <a:r>
              <a:rPr lang="sr-Latn-RS" sz="1700" b="1" u="sng" dirty="0" err="1"/>
              <a:t>korelisanost</a:t>
            </a:r>
            <a:r>
              <a:rPr lang="sr-Latn-RS" sz="1700" b="1" u="sng" dirty="0"/>
              <a:t> cena na berzama različitih država </a:t>
            </a:r>
            <a:r>
              <a:rPr lang="sr-Latn-RS" sz="1700" dirty="0"/>
              <a:t>u trgovanju za dan-unapred (što govori o visokoj funkcionalnosti ovog tržišta)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j</a:t>
            </a:r>
            <a:r>
              <a:rPr lang="sr-Latn-RS" sz="1700" dirty="0"/>
              <a:t>ako </a:t>
            </a:r>
            <a:r>
              <a:rPr lang="sr-Latn-RS" sz="1700" b="1" u="sng" dirty="0"/>
              <a:t>mali odgovor tražnje </a:t>
            </a:r>
            <a:r>
              <a:rPr lang="sr-Latn-RS" sz="1700" dirty="0"/>
              <a:t>na varijacije tržišnih cena iako su potencijali u tom domenu mnogo veći - krajnji potrošači praktično ne reaguje na signale sa kratkoročnog veleprodajnog tržišta, njihovi ugovori su uglavnom na godišnjem nivou (bilo da se radi o maloprodajnom tržištu sa neregulisanim ili regulisanim cenama), sa unapred definisanim tarifama. Praktično je maloprodajno tržište </a:t>
            </a:r>
            <a:r>
              <a:rPr lang="sr-Latn-RS" sz="1700" dirty="0" err="1"/>
              <a:t>raspregnuto</a:t>
            </a:r>
            <a:r>
              <a:rPr lang="sr-Latn-RS" sz="1700" dirty="0"/>
              <a:t> od kratkoročnog veleprodajnog tržišta, čak i u naprednijim državama, iako se praktično radi o istoj robi.</a:t>
            </a:r>
          </a:p>
        </p:txBody>
      </p:sp>
    </p:spTree>
    <p:extLst>
      <p:ext uri="{BB962C8B-B14F-4D97-AF65-F5344CB8AC3E}">
        <p14:creationId xmlns:p14="http://schemas.microsoft.com/office/powerpoint/2010/main" val="408774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8D5DFD-FA42-4EB0-B24E-4180C0CC5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CC864817-5955-484B-9D1F-9BC8DB739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280C083F-71A6-4E55-AE35-586518FE2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Lightbulb">
            <a:extLst>
              <a:ext uri="{FF2B5EF4-FFF2-40B4-BE49-F238E27FC236}">
                <a16:creationId xmlns:a16="http://schemas.microsoft.com/office/drawing/2014/main" id="{AC06F95D-BA5D-4DEE-93EF-3FE3173D13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056DF-7985-4692-968A-466E9E6AF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5" name="Round Diagonal Corner Rectangle 7">
              <a:extLst>
                <a:ext uri="{FF2B5EF4-FFF2-40B4-BE49-F238E27FC236}">
                  <a16:creationId xmlns:a16="http://schemas.microsoft.com/office/drawing/2014/main" id="{B414A174-532A-4602-934F-9858D1D86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B0C0C-7F94-4725-8108-62B3B7A5A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367EAC5B-1891-480A-A3AD-B9F6A88FAC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id="{E33FF633-15BA-464F-8F5B-26C56665F7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0C949DF6-E66B-4DB8-AB52-30CA781B48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309C2298-5EF9-4B09-8995-014F6D3BFF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35">
                <a:extLst>
                  <a:ext uri="{FF2B5EF4-FFF2-40B4-BE49-F238E27FC236}">
                    <a16:creationId xmlns:a16="http://schemas.microsoft.com/office/drawing/2014/main" id="{319B2AFC-EBFF-477C-A364-6D575BE5AA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36">
                <a:extLst>
                  <a:ext uri="{FF2B5EF4-FFF2-40B4-BE49-F238E27FC236}">
                    <a16:creationId xmlns:a16="http://schemas.microsoft.com/office/drawing/2014/main" id="{CC6B7D67-F2F8-4B07-B954-EAC9135B2B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7FF1659D-33DA-4F62-8567-A54020D2E2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9110F572-DC3D-4AB3-B731-B73BD65057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A2F7D0E9-68CE-40F9-B0E9-F915103ECF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AB69A438-1FB7-454A-A3E9-0C329643CD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32">
                <a:extLst>
                  <a:ext uri="{FF2B5EF4-FFF2-40B4-BE49-F238E27FC236}">
                    <a16:creationId xmlns:a16="http://schemas.microsoft.com/office/drawing/2014/main" id="{E64598D0-3A2C-4570-9E7C-C52C89549B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33">
                <a:extLst>
                  <a:ext uri="{FF2B5EF4-FFF2-40B4-BE49-F238E27FC236}">
                    <a16:creationId xmlns:a16="http://schemas.microsoft.com/office/drawing/2014/main" id="{CC17CF42-8908-477B-9F36-DA1306CA01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4">
                <a:extLst>
                  <a:ext uri="{FF2B5EF4-FFF2-40B4-BE49-F238E27FC236}">
                    <a16:creationId xmlns:a16="http://schemas.microsoft.com/office/drawing/2014/main" id="{A2457851-D4A0-404C-BF3F-99AE00B9E9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37">
                <a:extLst>
                  <a:ext uri="{FF2B5EF4-FFF2-40B4-BE49-F238E27FC236}">
                    <a16:creationId xmlns:a16="http://schemas.microsoft.com/office/drawing/2014/main" id="{ECC300FA-EE4A-489E-9A47-79BEBF05DC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35">
                <a:extLst>
                  <a:ext uri="{FF2B5EF4-FFF2-40B4-BE49-F238E27FC236}">
                    <a16:creationId xmlns:a16="http://schemas.microsoft.com/office/drawing/2014/main" id="{0D1F26E2-902B-416B-A1DB-80DAF78D8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36">
                <a:extLst>
                  <a:ext uri="{FF2B5EF4-FFF2-40B4-BE49-F238E27FC236}">
                    <a16:creationId xmlns:a16="http://schemas.microsoft.com/office/drawing/2014/main" id="{491346A0-BF6D-45A5-806A-2150768722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38">
                <a:extLst>
                  <a:ext uri="{FF2B5EF4-FFF2-40B4-BE49-F238E27FC236}">
                    <a16:creationId xmlns:a16="http://schemas.microsoft.com/office/drawing/2014/main" id="{A8A5AAC9-38FD-4A03-AB91-236F2AAC62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39">
                <a:extLst>
                  <a:ext uri="{FF2B5EF4-FFF2-40B4-BE49-F238E27FC236}">
                    <a16:creationId xmlns:a16="http://schemas.microsoft.com/office/drawing/2014/main" id="{7AD4105C-55AA-47FF-AC5D-5BCB0B78C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40">
                <a:extLst>
                  <a:ext uri="{FF2B5EF4-FFF2-40B4-BE49-F238E27FC236}">
                    <a16:creationId xmlns:a16="http://schemas.microsoft.com/office/drawing/2014/main" id="{1C4B42B1-B112-4057-82C3-E5AF3BC7F6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Rectangle 41">
                <a:extLst>
                  <a:ext uri="{FF2B5EF4-FFF2-40B4-BE49-F238E27FC236}">
                    <a16:creationId xmlns:a16="http://schemas.microsoft.com/office/drawing/2014/main" id="{C8B37395-3651-4E66-A62E-31529FABC8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687081-16D7-4BC5-A7DB-E70117439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4400" dirty="0"/>
              <a:t>УВОДНО РАЗМАТРАЊЕ О УПРАВЉАЊУ ПОТРОШЊОМ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1851F-203A-4F8E-AA75-478526ABA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2700" b="1" dirty="0"/>
              <a:t>ПРИКАЗ ПРОБЛЕМАТИКЕ И ТЕХНИЧКИ АСПЕКТИ</a:t>
            </a:r>
            <a:endParaRPr lang="sr-Latn-RS" sz="2700" b="1" dirty="0"/>
          </a:p>
          <a:p>
            <a:pPr algn="ctr"/>
            <a:r>
              <a:rPr lang="sr-Cyrl-RS" dirty="0"/>
              <a:t>др Владимир </a:t>
            </a:r>
            <a:r>
              <a:rPr lang="sr-Cyrl-RS" dirty="0" err="1"/>
              <a:t>Шиљкут</a:t>
            </a:r>
            <a:r>
              <a:rPr lang="sr-Latn-RS" dirty="0"/>
              <a:t> – </a:t>
            </a:r>
            <a:r>
              <a:rPr lang="ru-RU" dirty="0"/>
              <a:t>Електропривреда Србије а.д. Беогр</a:t>
            </a:r>
            <a:r>
              <a:rPr lang="sr-Cyrl-RS" dirty="0"/>
              <a:t>АД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6D540F-1E2F-416F-819F-D8216BC8F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665F0CE-F81E-4BAC-8E24-C1EDC041911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" y="152533"/>
            <a:ext cx="1686336" cy="63327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26A8DC-6A6D-4A48-A447-41A81A47C46D}"/>
              </a:ext>
            </a:extLst>
          </p:cNvPr>
          <p:cNvSpPr txBox="1"/>
          <p:nvPr/>
        </p:nvSpPr>
        <p:spPr>
          <a:xfrm>
            <a:off x="300300" y="1018445"/>
            <a:ext cx="8024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ОКРУГЛИ СТО: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Управљање потрошњом електричне енергије – могућности и изазови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DBAB59-1886-4D4C-B302-DD14A89D483B}"/>
              </a:ext>
            </a:extLst>
          </p:cNvPr>
          <p:cNvSpPr txBox="1"/>
          <p:nvPr/>
        </p:nvSpPr>
        <p:spPr>
          <a:xfrm>
            <a:off x="4457716" y="4876019"/>
            <a:ext cx="345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Београд, 14. јун 2024. године</a:t>
            </a:r>
            <a:endParaRPr kumimoji="0" 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7FD495-FFF1-4468-9C79-6351F9AF46B4}"/>
              </a:ext>
            </a:extLst>
          </p:cNvPr>
          <p:cNvGrpSpPr/>
          <p:nvPr/>
        </p:nvGrpSpPr>
        <p:grpSpPr>
          <a:xfrm>
            <a:off x="4790545" y="6147265"/>
            <a:ext cx="2448455" cy="523220"/>
            <a:chOff x="4571470" y="5906060"/>
            <a:chExt cx="2448455" cy="52322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363CF8D-2F1F-4FAC-985B-C3579ECE8EAC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4"/>
            <a:stretch/>
          </p:blipFill>
          <p:spPr bwMode="auto">
            <a:xfrm>
              <a:off x="4571470" y="5907149"/>
              <a:ext cx="1060450" cy="520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DDE192-FE4C-4F5D-9E7C-349EF4004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31920" y="5906060"/>
              <a:ext cx="651968" cy="522878"/>
            </a:xfrm>
            <a:prstGeom prst="rect">
              <a:avLst/>
            </a:prstGeom>
            <a:noFill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A03C8D-B86A-43B2-9607-121490C177F1}"/>
                </a:ext>
              </a:extLst>
            </p:cNvPr>
            <p:cNvSpPr txBox="1"/>
            <p:nvPr/>
          </p:nvSpPr>
          <p:spPr>
            <a:xfrm>
              <a:off x="6283888" y="5906060"/>
              <a:ext cx="736037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CIRED </a:t>
              </a:r>
              <a:r>
                <a:rPr kumimoji="0" lang="sr-Cyrl-R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Србија</a:t>
              </a:r>
              <a:endPara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0D4DA871-482D-41AB-970C-3F2F33090BE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13" t="10215" r="70794" b="7256"/>
          <a:stretch/>
        </p:blipFill>
        <p:spPr>
          <a:xfrm>
            <a:off x="2073275" y="4151749"/>
            <a:ext cx="514614" cy="47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70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A2C8-0E29-47CC-B42C-8D8F7F6FC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178" y="-8701"/>
            <a:ext cx="11203021" cy="687768"/>
          </a:xfrm>
        </p:spPr>
        <p:txBody>
          <a:bodyPr>
            <a:normAutofit/>
          </a:bodyPr>
          <a:lstStyle/>
          <a:p>
            <a:pPr algn="ctr"/>
            <a:r>
              <a:rPr lang="sr-Latn-RS" sz="2800" cap="none" dirty="0">
                <a:solidFill>
                  <a:srgbClr val="FFC000"/>
                </a:solidFill>
              </a:rPr>
              <a:t>Različiti tipovi upravljanja potrošnjom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B5CCC-E508-9349-E887-0EB9C3CC574E}"/>
              </a:ext>
            </a:extLst>
          </p:cNvPr>
          <p:cNvSpPr txBox="1"/>
          <p:nvPr/>
        </p:nvSpPr>
        <p:spPr>
          <a:xfrm>
            <a:off x="839822" y="899224"/>
            <a:ext cx="955904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700" dirty="0"/>
              <a:t>Upravljanje potrošnjom je moguće</a:t>
            </a:r>
            <a:r>
              <a:rPr lang="en-GB" sz="1700" dirty="0"/>
              <a:t> 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 err="1"/>
              <a:t>industriji</a:t>
            </a:r>
            <a:r>
              <a:rPr lang="en-GB" sz="1700" dirty="0"/>
              <a:t> (</a:t>
            </a:r>
            <a:r>
              <a:rPr lang="en-GB" sz="1700" dirty="0" err="1"/>
              <a:t>koja</a:t>
            </a:r>
            <a:r>
              <a:rPr lang="en-GB" sz="1700" dirty="0"/>
              <a:t> se </a:t>
            </a:r>
            <a:r>
              <a:rPr lang="en-GB" sz="1700" dirty="0" err="1"/>
              <a:t>kod</a:t>
            </a:r>
            <a:r>
              <a:rPr lang="en-GB" sz="1700" dirty="0"/>
              <a:t> </a:t>
            </a:r>
            <a:r>
              <a:rPr lang="en-GB" sz="1700" dirty="0" err="1"/>
              <a:t>nas</a:t>
            </a:r>
            <a:r>
              <a:rPr lang="en-GB" sz="1700" dirty="0"/>
              <a:t> </a:t>
            </a:r>
            <a:r>
              <a:rPr lang="en-GB" sz="1700" dirty="0" err="1"/>
              <a:t>snabdeva</a:t>
            </a:r>
            <a:r>
              <a:rPr lang="en-GB" sz="1700" dirty="0"/>
              <a:t> </a:t>
            </a:r>
            <a:r>
              <a:rPr lang="sr-Latn-RS" sz="1700" dirty="0"/>
              <a:t>praktično </a:t>
            </a:r>
            <a:r>
              <a:rPr lang="en-GB" sz="1700" dirty="0"/>
              <a:t>po </a:t>
            </a:r>
            <a:r>
              <a:rPr lang="en-GB" sz="1700" dirty="0" err="1"/>
              <a:t>komercijalnim</a:t>
            </a:r>
            <a:r>
              <a:rPr lang="en-GB" sz="1700" dirty="0"/>
              <a:t> </a:t>
            </a:r>
            <a:r>
              <a:rPr lang="en-GB" sz="1700" dirty="0" err="1"/>
              <a:t>uslovima</a:t>
            </a:r>
            <a:r>
              <a:rPr lang="en-GB" sz="1700" dirty="0"/>
              <a:t>, </a:t>
            </a:r>
            <a:r>
              <a:rPr lang="sr-Latn-RS" sz="1700" dirty="0"/>
              <a:t>odnosno po tržišnoj ceni</a:t>
            </a:r>
            <a:r>
              <a:rPr lang="en-GB" sz="17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 err="1"/>
              <a:t>doma</a:t>
            </a:r>
            <a:r>
              <a:rPr lang="sr-Latn-RS" sz="1700" dirty="0" err="1"/>
              <a:t>ćinstvima</a:t>
            </a:r>
            <a:r>
              <a:rPr lang="sr-Latn-RS" sz="1700" dirty="0"/>
              <a:t> (koja se kod nas snabdevaju po regulisanim cenama)</a:t>
            </a:r>
          </a:p>
          <a:p>
            <a:endParaRPr lang="sr-Latn-RS" sz="1700" dirty="0"/>
          </a:p>
          <a:p>
            <a:r>
              <a:rPr lang="sr-Latn-RS" sz="1700" dirty="0"/>
              <a:t>Načini upravljanja potrošnjom</a:t>
            </a:r>
            <a:r>
              <a:rPr lang="en-GB" sz="17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 err="1"/>
              <a:t>eksplicitno</a:t>
            </a:r>
            <a:r>
              <a:rPr lang="en-GB" sz="1700" dirty="0"/>
              <a:t> (</a:t>
            </a:r>
            <a:r>
              <a:rPr lang="sr-Latn-RS" sz="1700" dirty="0"/>
              <a:t>automatizovano, odvija se u realnom vremenu, zbog potrebe da sistem bude </a:t>
            </a:r>
            <a:r>
              <a:rPr lang="sr-Latn-RS" sz="1700" dirty="0" err="1"/>
              <a:t>uravnoteženen</a:t>
            </a:r>
            <a:r>
              <a:rPr lang="sr-Latn-RS" sz="1700" dirty="0"/>
              <a:t>/izbalansiran u svakom trenutku</a:t>
            </a:r>
            <a:r>
              <a:rPr lang="en-GB" sz="1700" dirty="0"/>
              <a:t>) </a:t>
            </a:r>
            <a:endParaRPr lang="sr-Latn-R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 err="1"/>
              <a:t>implicitno</a:t>
            </a:r>
            <a:r>
              <a:rPr lang="sr-Latn-RS" sz="1700" dirty="0"/>
              <a:t>/tarifno (cenovnim signalima, tako da se korisnik motiviše da sam prilagodi/pomeri svoju potrošnju prema potrebama sistema)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sz="1700" dirty="0"/>
          </a:p>
          <a:p>
            <a:r>
              <a:rPr lang="sr-Latn-RS" sz="1700" dirty="0">
                <a:solidFill>
                  <a:srgbClr val="FFC000"/>
                </a:solidFill>
              </a:rPr>
              <a:t>Od svih mogućnosti/kombinacija, verovatno na</a:t>
            </a:r>
            <a:r>
              <a:rPr lang="en-GB" sz="1700" dirty="0" err="1">
                <a:solidFill>
                  <a:srgbClr val="FFC000"/>
                </a:solidFill>
              </a:rPr>
              <a:t>jve</a:t>
            </a:r>
            <a:r>
              <a:rPr lang="sr-Latn-RS" sz="1700" dirty="0" err="1">
                <a:solidFill>
                  <a:srgbClr val="FFC000"/>
                </a:solidFill>
              </a:rPr>
              <a:t>ći</a:t>
            </a:r>
            <a:r>
              <a:rPr lang="sr-Latn-RS" sz="1700" dirty="0">
                <a:solidFill>
                  <a:srgbClr val="FFC000"/>
                </a:solidFill>
              </a:rPr>
              <a:t> potencijal predstavlja mogućnost implicitnog upravljanja u domaćinstvima.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700" dirty="0"/>
          </a:p>
          <a:p>
            <a:r>
              <a:rPr lang="sr-Latn-RS" sz="1700" dirty="0"/>
              <a:t>Osnovni preduslovi za implicitno upravljanje potrošnjom: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d</a:t>
            </a:r>
            <a:r>
              <a:rPr lang="sr-Latn-RS" sz="1700" dirty="0"/>
              <a:t>a korisnik poseduje upravljive uređaje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i</a:t>
            </a:r>
            <a:r>
              <a:rPr lang="sr-Latn-RS" sz="1700" dirty="0" err="1"/>
              <a:t>nfrastruktura</a:t>
            </a:r>
            <a:r>
              <a:rPr lang="sr-Latn-RS" sz="1700" dirty="0"/>
              <a:t> (za naprednije implicitno upravljanje potrebna su „pametna“ brojila)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a</a:t>
            </a:r>
            <a:r>
              <a:rPr lang="sr-Latn-RS" sz="1700" dirty="0" err="1"/>
              <a:t>dekvatan</a:t>
            </a:r>
            <a:r>
              <a:rPr lang="sr-Latn-RS" sz="1700" dirty="0"/>
              <a:t> cenovni signal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s</a:t>
            </a:r>
            <a:r>
              <a:rPr lang="sr-Latn-RS" sz="1700" dirty="0" err="1"/>
              <a:t>premnost</a:t>
            </a:r>
            <a:r>
              <a:rPr lang="sr-Latn-RS" sz="1700" dirty="0"/>
              <a:t> korisnika da žrtvuje svoj komfor (ako se radi o domaćinstvima) ili da modifikuje svoj proizvodni proces (ako se radi o industriji).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sz="1700" dirty="0"/>
          </a:p>
          <a:p>
            <a:r>
              <a:rPr lang="sr-Latn-RS" sz="1700" dirty="0">
                <a:solidFill>
                  <a:srgbClr val="FFC000"/>
                </a:solidFill>
              </a:rPr>
              <a:t>Spremnost korisnika za upravljanje potrošnjom je u direktnoj vezi sa „jačinom“ cenovnog signala.</a:t>
            </a:r>
            <a:endParaRPr lang="en-GB" sz="17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2554835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A2C8-0E29-47CC-B42C-8D8F7F6FC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178" y="-8701"/>
            <a:ext cx="11203021" cy="687768"/>
          </a:xfrm>
        </p:spPr>
        <p:txBody>
          <a:bodyPr>
            <a:normAutofit/>
          </a:bodyPr>
          <a:lstStyle/>
          <a:p>
            <a:pPr algn="ctr"/>
            <a:r>
              <a:rPr lang="en-GB" sz="3200" cap="none" dirty="0">
                <a:solidFill>
                  <a:srgbClr val="FFC000"/>
                </a:solidFill>
              </a:rPr>
              <a:t>Da li </a:t>
            </a:r>
            <a:r>
              <a:rPr lang="en-GB" sz="3200" cap="none" dirty="0" err="1">
                <a:solidFill>
                  <a:srgbClr val="FFC000"/>
                </a:solidFill>
              </a:rPr>
              <a:t>doma</a:t>
            </a:r>
            <a:r>
              <a:rPr lang="sr-Latn-RS" sz="3200" cap="none" dirty="0" err="1">
                <a:solidFill>
                  <a:srgbClr val="FFC000"/>
                </a:solidFill>
              </a:rPr>
              <a:t>ćinstva</a:t>
            </a:r>
            <a:r>
              <a:rPr lang="sr-Latn-RS" sz="3200" cap="none" dirty="0">
                <a:solidFill>
                  <a:srgbClr val="FFC000"/>
                </a:solidFill>
              </a:rPr>
              <a:t> u Srbiji reaguju na cenovne signale</a:t>
            </a:r>
            <a:r>
              <a:rPr lang="en-GB" sz="3200" cap="none" dirty="0">
                <a:solidFill>
                  <a:srgbClr val="FFC000"/>
                </a:solidFill>
              </a:rPr>
              <a:t>?</a:t>
            </a:r>
            <a:endParaRPr lang="sr-Latn-RS" sz="3200" cap="none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B5CCC-E508-9349-E887-0EB9C3CC574E}"/>
              </a:ext>
            </a:extLst>
          </p:cNvPr>
          <p:cNvSpPr txBox="1"/>
          <p:nvPr/>
        </p:nvSpPr>
        <p:spPr>
          <a:xfrm>
            <a:off x="315960" y="884204"/>
            <a:ext cx="578004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FFC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GB" dirty="0" err="1"/>
              <a:t>Glavne</a:t>
            </a:r>
            <a:r>
              <a:rPr lang="en-GB" dirty="0"/>
              <a:t> </a:t>
            </a:r>
            <a:r>
              <a:rPr lang="en-GB" dirty="0" err="1"/>
              <a:t>odlike</a:t>
            </a:r>
            <a:r>
              <a:rPr lang="en-GB" dirty="0"/>
              <a:t> </a:t>
            </a:r>
            <a:r>
              <a:rPr lang="en-GB" dirty="0" err="1"/>
              <a:t>tarifnog</a:t>
            </a:r>
            <a:r>
              <a:rPr lang="en-GB" dirty="0"/>
              <a:t> </a:t>
            </a:r>
            <a:r>
              <a:rPr lang="en-GB" dirty="0" err="1"/>
              <a:t>sistema</a:t>
            </a:r>
            <a:r>
              <a:rPr lang="en-GB" dirty="0"/>
              <a:t> u </a:t>
            </a:r>
            <a:r>
              <a:rPr lang="en-GB" dirty="0" err="1"/>
              <a:t>Srbiji</a:t>
            </a:r>
            <a:r>
              <a:rPr lang="sr-Latn-RS" dirty="0"/>
              <a:t> za dominantnu kategoriju potrošnje na garantovanom snabdevanju: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Latn-RS" dirty="0">
                <a:solidFill>
                  <a:srgbClr val="FFC000"/>
                </a:solidFill>
              </a:rPr>
              <a:t>o</a:t>
            </a:r>
            <a:r>
              <a:rPr lang="en-GB" dirty="0" err="1">
                <a:solidFill>
                  <a:srgbClr val="FFC000"/>
                </a:solidFill>
              </a:rPr>
              <a:t>dnos</a:t>
            </a:r>
            <a:r>
              <a:rPr lang="en-GB" dirty="0">
                <a:solidFill>
                  <a:srgbClr val="FFC000"/>
                </a:solidFill>
              </a:rPr>
              <a:t> vi</a:t>
            </a:r>
            <a:r>
              <a:rPr lang="sr-Latn-RS" dirty="0" err="1">
                <a:solidFill>
                  <a:srgbClr val="FFC000"/>
                </a:solidFill>
              </a:rPr>
              <a:t>še</a:t>
            </a:r>
            <a:r>
              <a:rPr lang="sr-Latn-RS" dirty="0">
                <a:solidFill>
                  <a:srgbClr val="FFC000"/>
                </a:solidFill>
              </a:rPr>
              <a:t>(</a:t>
            </a:r>
            <a:r>
              <a:rPr lang="en-GB" dirty="0" err="1">
                <a:solidFill>
                  <a:srgbClr val="FFC000"/>
                </a:solidFill>
              </a:rPr>
              <a:t>dnevne</a:t>
            </a:r>
            <a:r>
              <a:rPr lang="sr-Latn-RS" dirty="0">
                <a:solidFill>
                  <a:srgbClr val="FFC000"/>
                </a:solidFill>
              </a:rPr>
              <a:t>) i niže(</a:t>
            </a:r>
            <a:r>
              <a:rPr lang="en-GB" dirty="0">
                <a:solidFill>
                  <a:srgbClr val="FFC000"/>
                </a:solidFill>
              </a:rPr>
              <a:t>no</a:t>
            </a:r>
            <a:r>
              <a:rPr lang="sr-Latn-RS" dirty="0" err="1">
                <a:solidFill>
                  <a:srgbClr val="FFC000"/>
                </a:solidFill>
              </a:rPr>
              <a:t>ćne</a:t>
            </a:r>
            <a:r>
              <a:rPr lang="sr-Latn-RS" dirty="0">
                <a:solidFill>
                  <a:srgbClr val="FFC000"/>
                </a:solidFill>
              </a:rPr>
              <a:t>) tarife iznosi 4</a:t>
            </a:r>
            <a:r>
              <a:rPr lang="en-GB" dirty="0">
                <a:solidFill>
                  <a:srgbClr val="FFC000"/>
                </a:solidFill>
              </a:rPr>
              <a:t>:1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C000"/>
                </a:solidFill>
              </a:rPr>
              <a:t>tri</a:t>
            </a:r>
            <a:r>
              <a:rPr lang="sr-Latn-RS" dirty="0">
                <a:solidFill>
                  <a:srgbClr val="FFC000"/>
                </a:solidFill>
              </a:rPr>
              <a:t> zone - cena energije raste sa porastom potrošnje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r-Latn-R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7C7364-8152-DA5A-FFDB-35D250AAC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495" y="1135172"/>
            <a:ext cx="5898016" cy="3916330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9CBA460-6C07-C723-49F7-5C783CF00702}"/>
              </a:ext>
            </a:extLst>
          </p:cNvPr>
          <p:cNvGraphicFramePr>
            <a:graphicFrameLocks noGrp="1"/>
          </p:cNvGraphicFramePr>
          <p:nvPr/>
        </p:nvGraphicFramePr>
        <p:xfrm>
          <a:off x="44489" y="3175943"/>
          <a:ext cx="6077183" cy="30351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4775">
                  <a:extLst>
                    <a:ext uri="{9D8B030D-6E8A-4147-A177-3AD203B41FA5}">
                      <a16:colId xmlns:a16="http://schemas.microsoft.com/office/drawing/2014/main" val="258495540"/>
                    </a:ext>
                  </a:extLst>
                </a:gridCol>
                <a:gridCol w="2230248">
                  <a:extLst>
                    <a:ext uri="{9D8B030D-6E8A-4147-A177-3AD203B41FA5}">
                      <a16:colId xmlns:a16="http://schemas.microsoft.com/office/drawing/2014/main" val="3705421025"/>
                    </a:ext>
                  </a:extLst>
                </a:gridCol>
                <a:gridCol w="1298544">
                  <a:extLst>
                    <a:ext uri="{9D8B030D-6E8A-4147-A177-3AD203B41FA5}">
                      <a16:colId xmlns:a16="http://schemas.microsoft.com/office/drawing/2014/main" val="1665641674"/>
                    </a:ext>
                  </a:extLst>
                </a:gridCol>
                <a:gridCol w="1233616">
                  <a:extLst>
                    <a:ext uri="{9D8B030D-6E8A-4147-A177-3AD203B41FA5}">
                      <a16:colId xmlns:a16="http://schemas.microsoft.com/office/drawing/2014/main" val="2565203082"/>
                    </a:ext>
                  </a:extLst>
                </a:gridCol>
              </a:tblGrid>
              <a:tr h="2290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err="1">
                          <a:effectLst/>
                        </a:rPr>
                        <a:t>Kategorija</a:t>
                      </a:r>
                      <a:r>
                        <a:rPr lang="en-GB" sz="1200" u="none" strike="noStrike" dirty="0">
                          <a:effectLst/>
                        </a:rPr>
                        <a:t>: </a:t>
                      </a:r>
                      <a:r>
                        <a:rPr lang="en-GB" sz="1200" u="none" strike="noStrike" dirty="0" err="1">
                          <a:effectLst/>
                        </a:rPr>
                        <a:t>Široka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potošnja</a:t>
                      </a:r>
                      <a:r>
                        <a:rPr lang="en-GB" sz="1200" u="none" strike="noStrike" dirty="0">
                          <a:effectLst/>
                        </a:rPr>
                        <a:t> - </a:t>
                      </a:r>
                      <a:r>
                        <a:rPr lang="en-GB" sz="1200" u="none" strike="noStrike" dirty="0" err="1">
                          <a:effectLst/>
                        </a:rPr>
                        <a:t>Dvotarifno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merenje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VT  (rsd/kWh)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NT (</a:t>
                      </a:r>
                      <a:r>
                        <a:rPr lang="en-GB" sz="1200" u="none" strike="noStrike" dirty="0" err="1">
                          <a:effectLst/>
                        </a:rPr>
                        <a:t>rsd</a:t>
                      </a:r>
                      <a:r>
                        <a:rPr lang="en-GB" sz="1200" u="none" strike="noStrike" dirty="0">
                          <a:effectLst/>
                        </a:rPr>
                        <a:t>/kWh)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31118"/>
                  </a:ext>
                </a:extLst>
              </a:tr>
              <a:tr h="229054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Aktivna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energija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highlight>
                            <a:srgbClr val="FFC000"/>
                          </a:highlight>
                        </a:rPr>
                        <a:t>Zona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0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highlight>
                            <a:srgbClr val="FFC000"/>
                          </a:highlight>
                        </a:rPr>
                        <a:t>Odnos 4:1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C0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282630"/>
                  </a:ext>
                </a:extLst>
              </a:tr>
              <a:tr h="2202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01/11/2023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Zelena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9.11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2.28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078371"/>
                  </a:ext>
                </a:extLst>
              </a:tr>
              <a:tr h="2202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Plava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13.66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3.42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521472"/>
                  </a:ext>
                </a:extLst>
              </a:tr>
              <a:tr h="22905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Crvena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27.33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6.83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827425"/>
                  </a:ext>
                </a:extLst>
              </a:tr>
              <a:tr h="220244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099603"/>
                  </a:ext>
                </a:extLst>
              </a:tr>
              <a:tr h="2202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ODS </a:t>
                      </a:r>
                      <a:r>
                        <a:rPr lang="en-GB" sz="1200" u="none" strike="noStrike" dirty="0" err="1">
                          <a:effectLst/>
                        </a:rPr>
                        <a:t>cena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pristupa</a:t>
                      </a:r>
                      <a:r>
                        <a:rPr lang="en-GB" sz="1200" u="none" strike="noStrike" dirty="0">
                          <a:effectLst/>
                        </a:rPr>
                        <a:t> (</a:t>
                      </a:r>
                      <a:r>
                        <a:rPr lang="en-GB" sz="1200" u="none" strike="noStrike" dirty="0" err="1">
                          <a:effectLst/>
                        </a:rPr>
                        <a:t>mrežarina</a:t>
                      </a:r>
                      <a:r>
                        <a:rPr lang="en-GB" sz="1200" u="none" strike="noStrike" dirty="0">
                          <a:effectLst/>
                        </a:rPr>
                        <a:t>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3.88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0.97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7187"/>
                  </a:ext>
                </a:extLst>
              </a:tr>
              <a:tr h="2202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EMS </a:t>
                      </a:r>
                      <a:r>
                        <a:rPr lang="en-GB" sz="1200" u="none" strike="noStrike" dirty="0" err="1">
                          <a:effectLst/>
                        </a:rPr>
                        <a:t>cena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pristupa</a:t>
                      </a:r>
                      <a:r>
                        <a:rPr lang="en-GB" sz="1200" u="none" strike="noStrike" dirty="0">
                          <a:effectLst/>
                        </a:rPr>
                        <a:t> (</a:t>
                      </a:r>
                      <a:r>
                        <a:rPr lang="en-GB" sz="1200" u="none" strike="noStrike" dirty="0" err="1">
                          <a:effectLst/>
                        </a:rPr>
                        <a:t>mrežarina</a:t>
                      </a:r>
                      <a:r>
                        <a:rPr lang="en-GB" sz="1200" u="none" strike="noStrike" dirty="0">
                          <a:effectLst/>
                        </a:rPr>
                        <a:t>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</a:rPr>
                        <a:t>0.62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0.62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453186"/>
                  </a:ext>
                </a:extLst>
              </a:tr>
              <a:tr h="21143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 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6282"/>
                  </a:ext>
                </a:extLst>
              </a:tr>
              <a:tr h="364321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u="none" strike="noStrike" dirty="0">
                          <a:effectLst/>
                        </a:rPr>
                        <a:t>Udeo po zonama na osnovu 2022. god.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 err="1">
                          <a:effectLst/>
                        </a:rPr>
                        <a:t>Preostalo</a:t>
                      </a:r>
                      <a:r>
                        <a:rPr lang="en-GB" sz="1200" u="none" strike="noStrike" dirty="0">
                          <a:effectLst/>
                        </a:rPr>
                        <a:t> za EPS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VT  (</a:t>
                      </a:r>
                      <a:r>
                        <a:rPr lang="en-GB" sz="1200" u="none" strike="noStrike" dirty="0" err="1">
                          <a:effectLst/>
                        </a:rPr>
                        <a:t>eur</a:t>
                      </a:r>
                      <a:r>
                        <a:rPr lang="en-GB" sz="1200" u="none" strike="noStrike" dirty="0">
                          <a:effectLst/>
                        </a:rPr>
                        <a:t>/MWh)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NT (</a:t>
                      </a:r>
                      <a:r>
                        <a:rPr lang="en-GB" sz="1200" u="none" strike="noStrike" dirty="0" err="1">
                          <a:effectLst/>
                        </a:rPr>
                        <a:t>eur</a:t>
                      </a:r>
                      <a:r>
                        <a:rPr lang="en-GB" sz="1200" u="none" strike="noStrike" dirty="0">
                          <a:effectLst/>
                        </a:rPr>
                        <a:t>/MWh)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511704"/>
                  </a:ext>
                </a:extLst>
              </a:tr>
              <a:tr h="220244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  <a:highlight>
                            <a:srgbClr val="FFC000"/>
                          </a:highlight>
                        </a:rPr>
                        <a:t>64%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C0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Zelena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  <a:highlight>
                            <a:srgbClr val="FFC000"/>
                          </a:highlight>
                        </a:rPr>
                        <a:t>39.04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C0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5.80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744963"/>
                  </a:ext>
                </a:extLst>
              </a:tr>
              <a:tr h="220244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  <a:highlight>
                            <a:srgbClr val="FFC000"/>
                          </a:highlight>
                        </a:rPr>
                        <a:t>34%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C0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Plava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  <a:highlight>
                            <a:srgbClr val="FFC000"/>
                          </a:highlight>
                        </a:rPr>
                        <a:t>77.64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C0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15.45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351195"/>
                  </a:ext>
                </a:extLst>
              </a:tr>
              <a:tr h="229054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  <a:highlight>
                            <a:srgbClr val="FFC000"/>
                          </a:highlight>
                        </a:rPr>
                        <a:t>2%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C0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Crvena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  <a:highlight>
                            <a:srgbClr val="FFC000"/>
                          </a:highlight>
                        </a:rPr>
                        <a:t>193.48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C0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44.40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15197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5F78B89-92DF-5398-E78C-AE47CC62F336}"/>
              </a:ext>
            </a:extLst>
          </p:cNvPr>
          <p:cNvSpPr txBox="1"/>
          <p:nvPr/>
        </p:nvSpPr>
        <p:spPr>
          <a:xfrm>
            <a:off x="6653677" y="4860771"/>
            <a:ext cx="523352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FFC000"/>
              </a:solidFill>
            </a:endParaRPr>
          </a:p>
          <a:p>
            <a:pPr>
              <a:lnSpc>
                <a:spcPct val="150000"/>
              </a:lnSpc>
            </a:pPr>
            <a:r>
              <a:rPr lang="en-GB" dirty="0" err="1"/>
              <a:t>Doma</a:t>
            </a:r>
            <a:r>
              <a:rPr lang="sr-Latn-RS" dirty="0" err="1"/>
              <a:t>ćinstva</a:t>
            </a:r>
            <a:r>
              <a:rPr lang="sr-Latn-RS" dirty="0"/>
              <a:t> očigledno reaguju na cenovne signale ali se postavlja pitanje ekonomske opravdanosti ovako niske noćne tarife.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6394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A2C8-0E29-47CC-B42C-8D8F7F6FC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14" y="303533"/>
            <a:ext cx="10299772" cy="687768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sz="2800" cap="none" dirty="0">
                <a:solidFill>
                  <a:srgbClr val="FFC000"/>
                </a:solidFill>
              </a:rPr>
              <a:t>Odnos niže i više tarife na organizovanom veleprodajnom tržištu Srbije (SEEPEX), kao i na maloprodajnim tržištima u Evropi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B5CCC-E508-9349-E887-0EB9C3CC574E}"/>
              </a:ext>
            </a:extLst>
          </p:cNvPr>
          <p:cNvSpPr txBox="1"/>
          <p:nvPr/>
        </p:nvSpPr>
        <p:spPr>
          <a:xfrm>
            <a:off x="801148" y="991301"/>
            <a:ext cx="57865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FFC000"/>
              </a:solidFill>
            </a:endParaRPr>
          </a:p>
          <a:p>
            <a:pPr>
              <a:lnSpc>
                <a:spcPct val="150000"/>
              </a:lnSpc>
            </a:pPr>
            <a:r>
              <a:rPr lang="sr-Latn-RS" dirty="0"/>
              <a:t>Prosečna mesečna cena</a:t>
            </a:r>
            <a:r>
              <a:rPr lang="en-GB" dirty="0"/>
              <a:t> </a:t>
            </a:r>
            <a:r>
              <a:rPr lang="sr-Latn-RS" dirty="0"/>
              <a:t>(</a:t>
            </a:r>
            <a:r>
              <a:rPr lang="sr-Latn-RS" dirty="0" err="1"/>
              <a:t>eur</a:t>
            </a:r>
            <a:r>
              <a:rPr lang="sr-Latn-RS" dirty="0"/>
              <a:t>/</a:t>
            </a:r>
            <a:r>
              <a:rPr lang="sr-Latn-RS" dirty="0" err="1"/>
              <a:t>MWh</a:t>
            </a:r>
            <a:r>
              <a:rPr lang="sr-Latn-RS" dirty="0"/>
              <a:t>)</a:t>
            </a:r>
            <a:r>
              <a:rPr lang="en-GB" dirty="0"/>
              <a:t> </a:t>
            </a:r>
            <a:r>
              <a:rPr lang="sr-Latn-RS" dirty="0"/>
              <a:t>u dnevnoj (period od 7-23h) i noćnoj (period 23-7h) tarifi na SEEPEX-u u toku 2023. godine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r-Latn-R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21649A-040B-B639-00BE-8D5DA19B0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49" y="2280651"/>
            <a:ext cx="5786570" cy="37882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738276-2B9F-EE1A-6D8D-5C69C43BE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439" y="2884127"/>
            <a:ext cx="5351561" cy="2799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BEEF3A-AC97-79C1-AA36-9F8D49CCF0C8}"/>
              </a:ext>
            </a:extLst>
          </p:cNvPr>
          <p:cNvSpPr txBox="1"/>
          <p:nvPr/>
        </p:nvSpPr>
        <p:spPr>
          <a:xfrm>
            <a:off x="6840439" y="991301"/>
            <a:ext cx="526978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FFC000"/>
              </a:solidFill>
            </a:endParaRPr>
          </a:p>
          <a:p>
            <a:pPr>
              <a:lnSpc>
                <a:spcPct val="150000"/>
              </a:lnSpc>
            </a:pPr>
            <a:r>
              <a:rPr lang="sr-Latn-RS" dirty="0"/>
              <a:t>Odnos viših i nižih distributivnih tarifa za određene države u Evropi (izvor</a:t>
            </a:r>
            <a:r>
              <a:rPr lang="en-GB" dirty="0"/>
              <a:t>: ACER </a:t>
            </a:r>
            <a:r>
              <a:rPr lang="en-GB" dirty="0" err="1"/>
              <a:t>izve</a:t>
            </a:r>
            <a:r>
              <a:rPr lang="sr-Latn-RS" dirty="0" err="1"/>
              <a:t>štaj</a:t>
            </a:r>
            <a:r>
              <a:rPr lang="sr-Latn-RS" dirty="0"/>
              <a:t> iz 2021. godine -  </a:t>
            </a:r>
            <a:r>
              <a:rPr lang="sr-Latn-RS" dirty="0" err="1"/>
              <a:t>Report</a:t>
            </a:r>
            <a:r>
              <a:rPr lang="sr-Latn-RS" dirty="0"/>
              <a:t> on </a:t>
            </a:r>
            <a:r>
              <a:rPr lang="sr-Latn-RS" dirty="0" err="1"/>
              <a:t>Distribution</a:t>
            </a:r>
            <a:r>
              <a:rPr lang="sr-Latn-RS" dirty="0"/>
              <a:t> </a:t>
            </a:r>
            <a:r>
              <a:rPr lang="sr-Latn-RS" dirty="0" err="1"/>
              <a:t>Tariff</a:t>
            </a:r>
            <a:r>
              <a:rPr lang="sr-Latn-RS" dirty="0"/>
              <a:t> </a:t>
            </a:r>
            <a:r>
              <a:rPr lang="sr-Latn-RS" dirty="0" err="1"/>
              <a:t>Methodologies</a:t>
            </a:r>
            <a:r>
              <a:rPr lang="sr-Latn-RS" dirty="0"/>
              <a:t> in </a:t>
            </a:r>
            <a:r>
              <a:rPr lang="sr-Latn-RS" dirty="0" err="1"/>
              <a:t>Europe</a:t>
            </a:r>
            <a:r>
              <a:rPr lang="sr-Latn-R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159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A2C8-0E29-47CC-B42C-8D8F7F6FC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22" y="409999"/>
            <a:ext cx="10299772" cy="687768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sz="2800" cap="none" dirty="0">
                <a:solidFill>
                  <a:srgbClr val="FFC000"/>
                </a:solidFill>
              </a:rPr>
              <a:t>Prosečne SEEPEX cene </a:t>
            </a:r>
            <a:r>
              <a:rPr lang="sr-Latn-RS" sz="2800" cap="none" dirty="0" err="1">
                <a:solidFill>
                  <a:srgbClr val="FFC000"/>
                </a:solidFill>
              </a:rPr>
              <a:t>četvoročasovnih</a:t>
            </a:r>
            <a:r>
              <a:rPr lang="sr-Latn-RS" sz="2800" cap="none" dirty="0">
                <a:solidFill>
                  <a:srgbClr val="FFC000"/>
                </a:solidFill>
              </a:rPr>
              <a:t> blok perioda od 2023. god. i trendovi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B5CCC-E508-9349-E887-0EB9C3CC574E}"/>
              </a:ext>
            </a:extLst>
          </p:cNvPr>
          <p:cNvSpPr txBox="1"/>
          <p:nvPr/>
        </p:nvSpPr>
        <p:spPr>
          <a:xfrm>
            <a:off x="837806" y="818914"/>
            <a:ext cx="108062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FFC000"/>
              </a:solidFill>
            </a:endParaRPr>
          </a:p>
          <a:p>
            <a:pPr>
              <a:lnSpc>
                <a:spcPct val="150000"/>
              </a:lnSpc>
            </a:pPr>
            <a:r>
              <a:rPr lang="sr-Latn-RS" dirty="0" err="1"/>
              <a:t>Prosečn</a:t>
            </a:r>
            <a:r>
              <a:rPr lang="en-GB" dirty="0"/>
              <a:t>e</a:t>
            </a:r>
            <a:r>
              <a:rPr lang="sr-Latn-RS" dirty="0"/>
              <a:t> SEEPEX</a:t>
            </a:r>
            <a:r>
              <a:rPr lang="en-GB" dirty="0"/>
              <a:t> </a:t>
            </a:r>
            <a:r>
              <a:rPr lang="sr-Latn-RS" dirty="0"/>
              <a:t>cene</a:t>
            </a:r>
            <a:r>
              <a:rPr lang="en-GB" dirty="0"/>
              <a:t> (</a:t>
            </a:r>
            <a:r>
              <a:rPr lang="en-GB" dirty="0" err="1"/>
              <a:t>eur</a:t>
            </a:r>
            <a:r>
              <a:rPr lang="en-GB" dirty="0"/>
              <a:t>/MWh)</a:t>
            </a:r>
            <a:r>
              <a:rPr lang="sr-Latn-RS" dirty="0"/>
              <a:t> </a:t>
            </a:r>
            <a:r>
              <a:rPr lang="sr-Latn-RS" dirty="0" err="1"/>
              <a:t>četvoročasovnih</a:t>
            </a:r>
            <a:r>
              <a:rPr lang="sr-Latn-RS" dirty="0"/>
              <a:t> blok perioda  za sva četiri kvartala u toku godine od 2023. god.</a:t>
            </a:r>
            <a:r>
              <a:rPr lang="en-GB" dirty="0"/>
              <a:t>:</a:t>
            </a:r>
            <a:endParaRPr lang="sr-Latn-R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r-Latn-R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BEEF3A-AC97-79C1-AA36-9F8D49CCF0C8}"/>
              </a:ext>
            </a:extLst>
          </p:cNvPr>
          <p:cNvSpPr txBox="1"/>
          <p:nvPr/>
        </p:nvSpPr>
        <p:spPr>
          <a:xfrm>
            <a:off x="1191953" y="4849280"/>
            <a:ext cx="110000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FFC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C000"/>
                </a:solidFill>
              </a:rPr>
              <a:t>u</a:t>
            </a:r>
            <a:r>
              <a:rPr lang="sr-Latn-RS" dirty="0" err="1">
                <a:solidFill>
                  <a:srgbClr val="FFC000"/>
                </a:solidFill>
              </a:rPr>
              <a:t>očljive</a:t>
            </a:r>
            <a:r>
              <a:rPr lang="sr-Latn-RS" dirty="0">
                <a:solidFill>
                  <a:srgbClr val="FFC000"/>
                </a:solidFill>
              </a:rPr>
              <a:t> su razlike između različitih blokova istog dana, zatim razlike između karakterističnih dana, kao i </a:t>
            </a:r>
            <a:r>
              <a:rPr lang="sr-Latn-RS" dirty="0" err="1">
                <a:solidFill>
                  <a:srgbClr val="FFC000"/>
                </a:solidFill>
              </a:rPr>
              <a:t>sezonalnosti</a:t>
            </a:r>
            <a:r>
              <a:rPr lang="sr-Latn-RS" dirty="0">
                <a:solidFill>
                  <a:srgbClr val="FFC000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Latn-RS" dirty="0">
                <a:solidFill>
                  <a:srgbClr val="FFC000"/>
                </a:solidFill>
              </a:rPr>
              <a:t>„</a:t>
            </a:r>
            <a:r>
              <a:rPr lang="en-GB" dirty="0">
                <a:solidFill>
                  <a:srgbClr val="FFC000"/>
                </a:solidFill>
              </a:rPr>
              <a:t>d</a:t>
            </a:r>
            <a:r>
              <a:rPr lang="sr-Latn-RS" dirty="0" err="1">
                <a:solidFill>
                  <a:srgbClr val="FFC000"/>
                </a:solidFill>
              </a:rPr>
              <a:t>uck</a:t>
            </a:r>
            <a:r>
              <a:rPr lang="sr-Latn-RS" dirty="0">
                <a:solidFill>
                  <a:srgbClr val="FFC000"/>
                </a:solidFill>
              </a:rPr>
              <a:t> </a:t>
            </a:r>
            <a:r>
              <a:rPr lang="sr-Latn-RS" dirty="0" err="1">
                <a:solidFill>
                  <a:srgbClr val="FFC000"/>
                </a:solidFill>
              </a:rPr>
              <a:t>curve</a:t>
            </a:r>
            <a:r>
              <a:rPr lang="sr-Latn-RS" dirty="0">
                <a:solidFill>
                  <a:srgbClr val="FFC000"/>
                </a:solidFill>
              </a:rPr>
              <a:t>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C000"/>
                </a:solidFill>
              </a:rPr>
              <a:t>u</a:t>
            </a:r>
            <a:r>
              <a:rPr lang="sr-Latn-RS" dirty="0">
                <a:solidFill>
                  <a:srgbClr val="FFC000"/>
                </a:solidFill>
              </a:rPr>
              <a:t> svakom slučaju, u periodu niže sezone (</a:t>
            </a:r>
            <a:r>
              <a:rPr lang="sr-Latn-RS" dirty="0" err="1">
                <a:solidFill>
                  <a:srgbClr val="FFC000"/>
                </a:solidFill>
              </a:rPr>
              <a:t>prol</a:t>
            </a:r>
            <a:r>
              <a:rPr lang="en-GB" dirty="0">
                <a:solidFill>
                  <a:srgbClr val="FFC000"/>
                </a:solidFill>
              </a:rPr>
              <a:t>e</a:t>
            </a:r>
            <a:r>
              <a:rPr lang="sr-Latn-RS" dirty="0">
                <a:solidFill>
                  <a:srgbClr val="FFC000"/>
                </a:solidFill>
              </a:rPr>
              <a:t>će-leto) je jasan trend da noćni sati više nisu najjeftiniji…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5BB976-FB96-0B62-8665-C63575D9D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443" y="1746358"/>
            <a:ext cx="8407113" cy="336528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A072C35-D935-8E73-15BF-D7ECF0BEB66A}"/>
              </a:ext>
            </a:extLst>
          </p:cNvPr>
          <p:cNvSpPr/>
          <p:nvPr/>
        </p:nvSpPr>
        <p:spPr>
          <a:xfrm>
            <a:off x="8422918" y="2396882"/>
            <a:ext cx="1494263" cy="1798190"/>
          </a:xfrm>
          <a:prstGeom prst="ellipse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6582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A2C8-0E29-47CC-B42C-8D8F7F6FC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79" y="0"/>
            <a:ext cx="11203021" cy="687768"/>
          </a:xfrm>
        </p:spPr>
        <p:txBody>
          <a:bodyPr>
            <a:normAutofit/>
          </a:bodyPr>
          <a:lstStyle/>
          <a:p>
            <a:pPr algn="ctr"/>
            <a:r>
              <a:rPr lang="sr-Latn-RS" sz="2800" cap="none" dirty="0">
                <a:solidFill>
                  <a:srgbClr val="FFC000"/>
                </a:solidFill>
              </a:rPr>
              <a:t>Zakonitosti tržišta električne energije i zaključci u vezi sa tarifama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B5CCC-E508-9349-E887-0EB9C3CC574E}"/>
              </a:ext>
            </a:extLst>
          </p:cNvPr>
          <p:cNvSpPr txBox="1"/>
          <p:nvPr/>
        </p:nvSpPr>
        <p:spPr>
          <a:xfrm>
            <a:off x="751840" y="774988"/>
            <a:ext cx="64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</a:t>
            </a:r>
            <a:r>
              <a:rPr lang="sr-Latn-RS" sz="1600" dirty="0" err="1"/>
              <a:t>ostoje</a:t>
            </a:r>
            <a:r>
              <a:rPr lang="sr-Latn-RS" sz="1600" dirty="0"/>
              <a:t> zakonitosti tržišnih cena – pored karakterističnih profila potrošnje sve je veći i uticaj karakterističnih profila proizvodnje na „spot“ cene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</a:t>
            </a:r>
            <a:r>
              <a:rPr lang="sr-Latn-RS" sz="1600" dirty="0" err="1"/>
              <a:t>ezidual</a:t>
            </a:r>
            <a:r>
              <a:rPr lang="sr-Latn-RS" sz="1600" dirty="0"/>
              <a:t> (razlika potrošnje i </a:t>
            </a:r>
            <a:r>
              <a:rPr lang="sr-Latn-RS" sz="1600" dirty="0" err="1"/>
              <a:t>neupravlive</a:t>
            </a:r>
            <a:r>
              <a:rPr lang="sr-Latn-RS" sz="1600" dirty="0"/>
              <a:t> proizvodnje) definiše cene na tržištu električne energije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j</a:t>
            </a:r>
            <a:r>
              <a:rPr lang="sr-Latn-RS" sz="1600" dirty="0" err="1"/>
              <a:t>avlja</a:t>
            </a:r>
            <a:r>
              <a:rPr lang="sr-Latn-RS" sz="1600" dirty="0"/>
              <a:t> se velika potreba za fleksibilnošću na više vremenskih horizonata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</a:t>
            </a:r>
            <a:r>
              <a:rPr lang="sr-Latn-RS" sz="1600" dirty="0" err="1"/>
              <a:t>arife</a:t>
            </a:r>
            <a:r>
              <a:rPr lang="sr-Latn-RS" sz="1600" dirty="0"/>
              <a:t> je potrebno usklađivati sa zakonitostima tržišta električne energije koje su posledica karakterističnih profila proizvodnje i potrošnje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4E93BD-C194-2F66-7DD2-B33FEB4C5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640" y="867868"/>
            <a:ext cx="4937760" cy="32918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39FFBD-84F2-0A37-774D-3D4036F72205}"/>
              </a:ext>
            </a:extLst>
          </p:cNvPr>
          <p:cNvSpPr txBox="1"/>
          <p:nvPr/>
        </p:nvSpPr>
        <p:spPr>
          <a:xfrm>
            <a:off x="4754880" y="4344212"/>
            <a:ext cx="73355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1600" dirty="0">
                <a:solidFill>
                  <a:srgbClr val="FFC000"/>
                </a:solidFill>
              </a:rPr>
              <a:t>Pored direktnog uticaja na potrošače </a:t>
            </a:r>
            <a:r>
              <a:rPr lang="sr-Latn-RS" sz="1600" dirty="0" err="1">
                <a:solidFill>
                  <a:srgbClr val="FFC000"/>
                </a:solidFill>
              </a:rPr>
              <a:t>el</a:t>
            </a:r>
            <a:r>
              <a:rPr lang="sr-Latn-RS" sz="1600" dirty="0">
                <a:solidFill>
                  <a:srgbClr val="FFC000"/>
                </a:solidFill>
              </a:rPr>
              <a:t>. energije, značaj tarifnog sistema se ogleda i po njegovom uticaju na mnoge druge aktere/subjekte i aspekte</a:t>
            </a:r>
            <a:r>
              <a:rPr lang="en-GB" sz="1600" dirty="0">
                <a:solidFill>
                  <a:srgbClr val="FFC000"/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C000"/>
                </a:solidFill>
              </a:rPr>
              <a:t>o</a:t>
            </a:r>
            <a:r>
              <a:rPr lang="sr-Latn-RS" sz="1600" dirty="0" err="1">
                <a:solidFill>
                  <a:srgbClr val="FFC000"/>
                </a:solidFill>
              </a:rPr>
              <a:t>peratori</a:t>
            </a:r>
            <a:r>
              <a:rPr lang="sr-Latn-RS" sz="1600" dirty="0">
                <a:solidFill>
                  <a:srgbClr val="FFC000"/>
                </a:solidFill>
              </a:rPr>
              <a:t> sistema (EDS i EMS) – </a:t>
            </a:r>
            <a:r>
              <a:rPr lang="sr-Latn-RS" sz="1600" dirty="0" err="1">
                <a:solidFill>
                  <a:srgbClr val="FFC000"/>
                </a:solidFill>
              </a:rPr>
              <a:t>dimenzionisanje</a:t>
            </a:r>
            <a:r>
              <a:rPr lang="sr-Latn-RS" sz="1600" dirty="0">
                <a:solidFill>
                  <a:srgbClr val="FFC000"/>
                </a:solidFill>
              </a:rPr>
              <a:t> potrebne infrastrukture i tehnički gubici električne energije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C000"/>
                </a:solidFill>
              </a:rPr>
              <a:t>s</a:t>
            </a:r>
            <a:r>
              <a:rPr lang="sr-Latn-RS" sz="1600" dirty="0" err="1">
                <a:solidFill>
                  <a:srgbClr val="FFC000"/>
                </a:solidFill>
              </a:rPr>
              <a:t>nabdevači</a:t>
            </a:r>
            <a:r>
              <a:rPr lang="sr-Latn-RS" sz="1600" dirty="0">
                <a:solidFill>
                  <a:srgbClr val="FFC000"/>
                </a:solidFill>
              </a:rPr>
              <a:t> (EPS) – potencijal za trgovinu</a:t>
            </a:r>
            <a:endParaRPr lang="en-GB" sz="1600" dirty="0">
              <a:solidFill>
                <a:srgbClr val="FFC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C000"/>
                </a:solidFill>
              </a:rPr>
              <a:t>e</a:t>
            </a:r>
            <a:r>
              <a:rPr lang="sr-Latn-RS" sz="1600" dirty="0" err="1">
                <a:solidFill>
                  <a:srgbClr val="FFC000"/>
                </a:solidFill>
              </a:rPr>
              <a:t>nergetska</a:t>
            </a:r>
            <a:r>
              <a:rPr lang="sr-Latn-RS" sz="1600" dirty="0">
                <a:solidFill>
                  <a:srgbClr val="FFC000"/>
                </a:solidFill>
              </a:rPr>
              <a:t> efikasnost – može uticati na primenu (ne)efikasnijih uređaja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C000"/>
                </a:solidFill>
              </a:rPr>
              <a:t>p</a:t>
            </a:r>
            <a:r>
              <a:rPr lang="sr-Latn-RS" sz="1600" dirty="0" err="1">
                <a:solidFill>
                  <a:srgbClr val="FFC000"/>
                </a:solidFill>
              </a:rPr>
              <a:t>otrošnja</a:t>
            </a:r>
            <a:r>
              <a:rPr lang="sr-Latn-RS" sz="1600" dirty="0">
                <a:solidFill>
                  <a:srgbClr val="FFC000"/>
                </a:solidFill>
              </a:rPr>
              <a:t> drugih/alternativnih energenata - drvo, gas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C000"/>
                </a:solidFill>
              </a:rPr>
              <a:t>p</a:t>
            </a:r>
            <a:r>
              <a:rPr lang="sr-Latn-RS" sz="1600" dirty="0" err="1">
                <a:solidFill>
                  <a:srgbClr val="FFC000"/>
                </a:solidFill>
              </a:rPr>
              <a:t>olitika</a:t>
            </a:r>
            <a:r>
              <a:rPr lang="sr-Latn-RS" sz="1600" dirty="0">
                <a:solidFill>
                  <a:srgbClr val="FFC000"/>
                </a:solidFill>
              </a:rPr>
              <a:t>, ekonomija i društvo u celini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7F25B2-05E5-F536-AE23-E4848DD51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46" y="2660200"/>
            <a:ext cx="3494734" cy="42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039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8D5DFD-FA42-4EB0-B24E-4180C0CC5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CC864817-5955-484B-9D1F-9BC8DB739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280C083F-71A6-4E55-AE35-586518FE2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Lightbulb">
            <a:extLst>
              <a:ext uri="{FF2B5EF4-FFF2-40B4-BE49-F238E27FC236}">
                <a16:creationId xmlns:a16="http://schemas.microsoft.com/office/drawing/2014/main" id="{AC06F95D-BA5D-4DEE-93EF-3FE3173D13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056DF-7985-4692-968A-466E9E6AF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5" name="Round Diagonal Corner Rectangle 7">
              <a:extLst>
                <a:ext uri="{FF2B5EF4-FFF2-40B4-BE49-F238E27FC236}">
                  <a16:creationId xmlns:a16="http://schemas.microsoft.com/office/drawing/2014/main" id="{B414A174-532A-4602-934F-9858D1D86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B0C0C-7F94-4725-8108-62B3B7A5A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367EAC5B-1891-480A-A3AD-B9F6A88FAC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id="{E33FF633-15BA-464F-8F5B-26C56665F7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0C949DF6-E66B-4DB8-AB52-30CA781B48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309C2298-5EF9-4B09-8995-014F6D3BFF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35">
                <a:extLst>
                  <a:ext uri="{FF2B5EF4-FFF2-40B4-BE49-F238E27FC236}">
                    <a16:creationId xmlns:a16="http://schemas.microsoft.com/office/drawing/2014/main" id="{319B2AFC-EBFF-477C-A364-6D575BE5AA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36">
                <a:extLst>
                  <a:ext uri="{FF2B5EF4-FFF2-40B4-BE49-F238E27FC236}">
                    <a16:creationId xmlns:a16="http://schemas.microsoft.com/office/drawing/2014/main" id="{CC6B7D67-F2F8-4B07-B954-EAC9135B2B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7FF1659D-33DA-4F62-8567-A54020D2E2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9110F572-DC3D-4AB3-B731-B73BD65057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A2F7D0E9-68CE-40F9-B0E9-F915103ECF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AB69A438-1FB7-454A-A3E9-0C329643CD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32">
                <a:extLst>
                  <a:ext uri="{FF2B5EF4-FFF2-40B4-BE49-F238E27FC236}">
                    <a16:creationId xmlns:a16="http://schemas.microsoft.com/office/drawing/2014/main" id="{E64598D0-3A2C-4570-9E7C-C52C89549B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33">
                <a:extLst>
                  <a:ext uri="{FF2B5EF4-FFF2-40B4-BE49-F238E27FC236}">
                    <a16:creationId xmlns:a16="http://schemas.microsoft.com/office/drawing/2014/main" id="{CC17CF42-8908-477B-9F36-DA1306CA01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4">
                <a:extLst>
                  <a:ext uri="{FF2B5EF4-FFF2-40B4-BE49-F238E27FC236}">
                    <a16:creationId xmlns:a16="http://schemas.microsoft.com/office/drawing/2014/main" id="{A2457851-D4A0-404C-BF3F-99AE00B9E9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37">
                <a:extLst>
                  <a:ext uri="{FF2B5EF4-FFF2-40B4-BE49-F238E27FC236}">
                    <a16:creationId xmlns:a16="http://schemas.microsoft.com/office/drawing/2014/main" id="{ECC300FA-EE4A-489E-9A47-79BEBF05DC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35">
                <a:extLst>
                  <a:ext uri="{FF2B5EF4-FFF2-40B4-BE49-F238E27FC236}">
                    <a16:creationId xmlns:a16="http://schemas.microsoft.com/office/drawing/2014/main" id="{0D1F26E2-902B-416B-A1DB-80DAF78D8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36">
                <a:extLst>
                  <a:ext uri="{FF2B5EF4-FFF2-40B4-BE49-F238E27FC236}">
                    <a16:creationId xmlns:a16="http://schemas.microsoft.com/office/drawing/2014/main" id="{491346A0-BF6D-45A5-806A-2150768722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38">
                <a:extLst>
                  <a:ext uri="{FF2B5EF4-FFF2-40B4-BE49-F238E27FC236}">
                    <a16:creationId xmlns:a16="http://schemas.microsoft.com/office/drawing/2014/main" id="{A8A5AAC9-38FD-4A03-AB91-236F2AAC62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39">
                <a:extLst>
                  <a:ext uri="{FF2B5EF4-FFF2-40B4-BE49-F238E27FC236}">
                    <a16:creationId xmlns:a16="http://schemas.microsoft.com/office/drawing/2014/main" id="{7AD4105C-55AA-47FF-AC5D-5BCB0B78C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40">
                <a:extLst>
                  <a:ext uri="{FF2B5EF4-FFF2-40B4-BE49-F238E27FC236}">
                    <a16:creationId xmlns:a16="http://schemas.microsoft.com/office/drawing/2014/main" id="{1C4B42B1-B112-4057-82C3-E5AF3BC7F6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Rectangle 41">
                <a:extLst>
                  <a:ext uri="{FF2B5EF4-FFF2-40B4-BE49-F238E27FC236}">
                    <a16:creationId xmlns:a16="http://schemas.microsoft.com/office/drawing/2014/main" id="{C8B37395-3651-4E66-A62E-31529FABC8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687081-16D7-4BC5-A7DB-E70117439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dirty="0"/>
              <a:t>ТЕХНИЧКА СПРЕМНОСТ ЗА УПРАВЉАЊЕ ПОТРОШЊОМ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1851F-203A-4F8E-AA75-478526ABA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1275" y="3602038"/>
            <a:ext cx="7019925" cy="953029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4500" b="1" dirty="0"/>
              <a:t>И ЊЕН ТЕХНО-ЕКОНОМСКИ АСПЕКТ</a:t>
            </a:r>
          </a:p>
          <a:p>
            <a:pPr algn="ctr"/>
            <a:r>
              <a:rPr lang="sr-Cyrl-RS" sz="2600" dirty="0"/>
              <a:t>др Никола Георгијевић</a:t>
            </a:r>
            <a:r>
              <a:rPr lang="sr-Latn-RS" sz="2600" dirty="0"/>
              <a:t> – </a:t>
            </a:r>
            <a:r>
              <a:rPr lang="ru-RU" sz="2600" dirty="0"/>
              <a:t>ЕНЕРГЕТСКИ КООРДИНАЦИОНИ ЦЕНТАР БеогрАД </a:t>
            </a:r>
            <a:endParaRPr lang="en-US" sz="26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6D540F-1E2F-416F-819F-D8216BC8F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665F0CE-F81E-4BAC-8E24-C1EDC041911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" y="152533"/>
            <a:ext cx="1686336" cy="63327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26A8DC-6A6D-4A48-A447-41A81A47C46D}"/>
              </a:ext>
            </a:extLst>
          </p:cNvPr>
          <p:cNvSpPr txBox="1"/>
          <p:nvPr/>
        </p:nvSpPr>
        <p:spPr>
          <a:xfrm>
            <a:off x="300300" y="1018445"/>
            <a:ext cx="8024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ОКРУГЛИ СТО: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Управљање потрошњом електричне енергије – могућности и изазови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DBAB59-1886-4D4C-B302-DD14A89D483B}"/>
              </a:ext>
            </a:extLst>
          </p:cNvPr>
          <p:cNvSpPr txBox="1"/>
          <p:nvPr/>
        </p:nvSpPr>
        <p:spPr>
          <a:xfrm>
            <a:off x="4457716" y="4876019"/>
            <a:ext cx="345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Београд, 14. јун 2024. године</a:t>
            </a:r>
            <a:endParaRPr kumimoji="0" 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7FD495-FFF1-4468-9C79-6351F9AF46B4}"/>
              </a:ext>
            </a:extLst>
          </p:cNvPr>
          <p:cNvGrpSpPr/>
          <p:nvPr/>
        </p:nvGrpSpPr>
        <p:grpSpPr>
          <a:xfrm>
            <a:off x="4790545" y="6147265"/>
            <a:ext cx="2448455" cy="523220"/>
            <a:chOff x="4571470" y="5906060"/>
            <a:chExt cx="2448455" cy="52322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363CF8D-2F1F-4FAC-985B-C3579ECE8EAC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4"/>
            <a:stretch/>
          </p:blipFill>
          <p:spPr bwMode="auto">
            <a:xfrm>
              <a:off x="4571470" y="5907149"/>
              <a:ext cx="1060450" cy="520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DDE192-FE4C-4F5D-9E7C-349EF4004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31920" y="5906060"/>
              <a:ext cx="651968" cy="522878"/>
            </a:xfrm>
            <a:prstGeom prst="rect">
              <a:avLst/>
            </a:prstGeom>
            <a:noFill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A03C8D-B86A-43B2-9607-121490C177F1}"/>
                </a:ext>
              </a:extLst>
            </p:cNvPr>
            <p:cNvSpPr txBox="1"/>
            <p:nvPr/>
          </p:nvSpPr>
          <p:spPr>
            <a:xfrm>
              <a:off x="6283888" y="5906060"/>
              <a:ext cx="736037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CIRED </a:t>
              </a:r>
              <a:r>
                <a:rPr kumimoji="0" lang="sr-Cyrl-R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Србија</a:t>
              </a:r>
              <a:endPara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71878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A2C8-0E29-47CC-B42C-8D8F7F6FC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Садржај секције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0CD05-8868-9B2D-C115-8FD57D76B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4306434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Постојећа решења за DSM</a:t>
            </a:r>
            <a:endParaRPr lang="en-US" dirty="0"/>
          </a:p>
          <a:p>
            <a:pPr lvl="1"/>
            <a:r>
              <a:rPr lang="sr-Cyrl-RS" dirty="0"/>
              <a:t>Истакнути актери и потребна инфраструктура</a:t>
            </a:r>
            <a:endParaRPr lang="ru-RU" dirty="0"/>
          </a:p>
          <a:p>
            <a:endParaRPr lang="en-US" dirty="0"/>
          </a:p>
          <a:p>
            <a:r>
              <a:rPr lang="ru-RU" dirty="0"/>
              <a:t>Интеграција IoT</a:t>
            </a:r>
            <a:r>
              <a:rPr lang="ru-RU" baseline="30000" dirty="0"/>
              <a:t>1</a:t>
            </a:r>
            <a:r>
              <a:rPr lang="ru-RU" dirty="0"/>
              <a:t> у DSM – стање технике</a:t>
            </a:r>
          </a:p>
          <a:p>
            <a:pPr lvl="1"/>
            <a:r>
              <a:rPr lang="ru-RU" dirty="0"/>
              <a:t>Могућа </a:t>
            </a:r>
            <a:r>
              <a:rPr lang="sr-Cyrl-RS" dirty="0"/>
              <a:t>техничка</a:t>
            </a:r>
            <a:r>
              <a:rPr lang="en-US" dirty="0"/>
              <a:t> </a:t>
            </a:r>
            <a:r>
              <a:rPr lang="ru-RU" dirty="0"/>
              <a:t>решења за земље у развоју</a:t>
            </a:r>
          </a:p>
          <a:p>
            <a:endParaRPr lang="en-US" dirty="0"/>
          </a:p>
          <a:p>
            <a:r>
              <a:rPr lang="en-US" dirty="0"/>
              <a:t>EPRI</a:t>
            </a:r>
            <a:r>
              <a:rPr lang="sr-Cyrl-RS" baseline="30000" dirty="0"/>
              <a:t>2</a:t>
            </a:r>
            <a:r>
              <a:rPr lang="en-US" dirty="0"/>
              <a:t> </a:t>
            </a:r>
            <a:r>
              <a:rPr lang="sr-Cyrl-RS" dirty="0"/>
              <a:t>водич за </a:t>
            </a:r>
            <a:r>
              <a:rPr lang="en-US" dirty="0"/>
              <a:t>CBA </a:t>
            </a:r>
            <a:r>
              <a:rPr lang="sr-Cyrl-RS" dirty="0"/>
              <a:t>анализе </a:t>
            </a:r>
            <a:r>
              <a:rPr lang="en-US" dirty="0"/>
              <a:t>Smart Grid</a:t>
            </a:r>
            <a:r>
              <a:rPr lang="sr-Cyrl-RS" dirty="0"/>
              <a:t> пројеката</a:t>
            </a:r>
            <a:endParaRPr lang="en-US" dirty="0"/>
          </a:p>
          <a:p>
            <a:endParaRPr lang="sr-Cyrl-RS" dirty="0"/>
          </a:p>
          <a:p>
            <a:pPr marL="0" indent="0">
              <a:buNone/>
            </a:pPr>
            <a:r>
              <a:rPr lang="en-US" sz="1300" baseline="30000" dirty="0"/>
              <a:t>1 </a:t>
            </a:r>
            <a:r>
              <a:rPr lang="en-US" sz="1700" dirty="0"/>
              <a:t>The Internet of Things </a:t>
            </a:r>
            <a:r>
              <a:rPr lang="ru-RU" sz="1700" dirty="0"/>
              <a:t>(IoT) је мрежа уређаја повезаних на интернет који међусобно размењују податке</a:t>
            </a:r>
            <a:r>
              <a:rPr lang="en-US" sz="1700" dirty="0"/>
              <a:t> </a:t>
            </a:r>
          </a:p>
          <a:p>
            <a:pPr marL="0" indent="0">
              <a:buNone/>
            </a:pPr>
            <a:r>
              <a:rPr lang="en-US" sz="1700" baseline="30000" dirty="0"/>
              <a:t>2 </a:t>
            </a:r>
            <a:r>
              <a:rPr lang="en-US" sz="1700" dirty="0"/>
              <a:t>Electric Power Research Institute (EPRI) - </a:t>
            </a:r>
            <a:r>
              <a:rPr lang="sr-Cyrl-RS" sz="1700" dirty="0"/>
              <a:t>Амерички институт за </a:t>
            </a:r>
            <a:r>
              <a:rPr lang="sr-Cyrl-RS" sz="1700" dirty="0" err="1"/>
              <a:t>електроенергетику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960813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A2C8-0E29-47CC-B42C-8D8F7F6FC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Постојећа решења за </a:t>
            </a:r>
            <a:r>
              <a:rPr lang="en-US" dirty="0"/>
              <a:t>DSM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0CD05-8868-9B2D-C115-8FD57D76B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02078"/>
            <a:ext cx="9905999" cy="3541714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AutoGrid</a:t>
            </a:r>
            <a:r>
              <a:rPr lang="en-US" dirty="0"/>
              <a:t> </a:t>
            </a:r>
            <a:r>
              <a:rPr lang="ru-RU" dirty="0"/>
              <a:t>пружа системе за управљање виртуелним електранама (</a:t>
            </a:r>
            <a:r>
              <a:rPr lang="en-US" dirty="0"/>
              <a:t>Virtual Power Plants, VPPs) </a:t>
            </a:r>
            <a:r>
              <a:rPr lang="ru-RU" dirty="0"/>
              <a:t>и дистрибуираним енергетским ресурсима (</a:t>
            </a:r>
            <a:r>
              <a:rPr lang="en-US" dirty="0"/>
              <a:t>DER). O</a:t>
            </a:r>
            <a:r>
              <a:rPr lang="ru-RU" dirty="0"/>
              <a:t>могућава обједињену платформу за контролу и монетизацију </a:t>
            </a:r>
            <a:r>
              <a:rPr lang="en-US" dirty="0"/>
              <a:t>DER, </a:t>
            </a:r>
            <a:r>
              <a:rPr lang="ru-RU" dirty="0"/>
              <a:t>као што су батерије, соларне електране, микромреже и електрична возила</a:t>
            </a:r>
          </a:p>
          <a:p>
            <a:r>
              <a:rPr lang="en-US" dirty="0" err="1"/>
              <a:t>Uplight</a:t>
            </a:r>
            <a:r>
              <a:rPr lang="en-US" dirty="0"/>
              <a:t> </a:t>
            </a:r>
            <a:r>
              <a:rPr lang="ru-RU" dirty="0"/>
              <a:t>је водећа платформа за ангажовање купаца, упис и флексибилност оптерећења за добављаче енергије.</a:t>
            </a:r>
          </a:p>
          <a:p>
            <a:r>
              <a:rPr lang="en-US" dirty="0"/>
              <a:t>Schneider Electric, je </a:t>
            </a:r>
            <a:r>
              <a:rPr lang="ru-RU" dirty="0"/>
              <a:t>инвестирао у </a:t>
            </a:r>
            <a:r>
              <a:rPr lang="en-US" dirty="0" err="1"/>
              <a:t>AutoGrid</a:t>
            </a:r>
            <a:r>
              <a:rPr lang="en-US" dirty="0"/>
              <a:t>  1</a:t>
            </a:r>
            <a:r>
              <a:rPr lang="sr-Cyrl-RS" dirty="0"/>
              <a:t>,</a:t>
            </a:r>
            <a:r>
              <a:rPr lang="en-US" dirty="0"/>
              <a:t>5 </a:t>
            </a:r>
            <a:r>
              <a:rPr lang="ru-RU" dirty="0"/>
              <a:t>милијарди долара како би се лакше интегрисали </a:t>
            </a:r>
            <a:r>
              <a:rPr lang="en-US" dirty="0"/>
              <a:t>DER</a:t>
            </a:r>
            <a:endParaRPr lang="ru-RU" dirty="0"/>
          </a:p>
          <a:p>
            <a:r>
              <a:rPr lang="ru-RU" dirty="0"/>
              <a:t>Заједно, </a:t>
            </a:r>
            <a:r>
              <a:rPr lang="en-US" dirty="0"/>
              <a:t>Schneider Electric </a:t>
            </a:r>
            <a:r>
              <a:rPr lang="en-US" dirty="0" err="1"/>
              <a:t>Uplight</a:t>
            </a:r>
            <a:r>
              <a:rPr lang="en-US" dirty="0"/>
              <a:t> </a:t>
            </a:r>
            <a:r>
              <a:rPr lang="ru-RU" dirty="0"/>
              <a:t>и </a:t>
            </a:r>
            <a:r>
              <a:rPr lang="en-US" dirty="0" err="1"/>
              <a:t>AutoGrid</a:t>
            </a:r>
            <a:r>
              <a:rPr lang="en-US" dirty="0"/>
              <a:t> „</a:t>
            </a:r>
            <a:r>
              <a:rPr lang="ru-RU" dirty="0"/>
              <a:t>могу значајно утицати на глобално смањење емисија кроз промоцију технологија виртуелних електрана, микромрежа и управљања складиштењем енергије. “ </a:t>
            </a:r>
            <a:r>
              <a:rPr lang="en-US" dirty="0"/>
              <a:t> (https://uplight.com/press/uplight-adds-new-investors/)</a:t>
            </a:r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81BA10-C7D1-7235-47E3-99314BE99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173" y="5241492"/>
            <a:ext cx="2393953" cy="1136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2CD8F2-45B2-BCF4-5CD9-464AC84B6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645" y="5509637"/>
            <a:ext cx="2080750" cy="615555"/>
          </a:xfrm>
          <a:prstGeom prst="rect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0D456A-08CA-D12B-EAC7-495254926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382" y="5001505"/>
            <a:ext cx="4068504" cy="16896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78D8193-C154-1E93-DBEE-BF3E8059BE6A}"/>
              </a:ext>
            </a:extLst>
          </p:cNvPr>
          <p:cNvSpPr/>
          <p:nvPr/>
        </p:nvSpPr>
        <p:spPr>
          <a:xfrm>
            <a:off x="5317174" y="5241492"/>
            <a:ext cx="4851045" cy="1136115"/>
          </a:xfrm>
          <a:prstGeom prst="rect">
            <a:avLst/>
          </a:prstGeom>
          <a:noFill/>
          <a:ln w="28575">
            <a:solidFill>
              <a:srgbClr val="4F81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369313-32C1-1AFF-5820-638BAE5A640C}"/>
              </a:ext>
            </a:extLst>
          </p:cNvPr>
          <p:cNvSpPr/>
          <p:nvPr/>
        </p:nvSpPr>
        <p:spPr>
          <a:xfrm>
            <a:off x="1073914" y="4973136"/>
            <a:ext cx="9670775" cy="1689652"/>
          </a:xfrm>
          <a:prstGeom prst="rect">
            <a:avLst/>
          </a:prstGeom>
          <a:noFill/>
          <a:ln w="57150">
            <a:solidFill>
              <a:srgbClr val="3DCD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66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A2C8-0E29-47CC-B42C-8D8F7F6FC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0"/>
            <a:ext cx="10604386" cy="1478570"/>
          </a:xfrm>
        </p:spPr>
        <p:txBody>
          <a:bodyPr>
            <a:normAutofit/>
          </a:bodyPr>
          <a:lstStyle/>
          <a:p>
            <a:r>
              <a:rPr lang="ru-RU" sz="3200" dirty="0"/>
              <a:t>Постојећа решења за DSM</a:t>
            </a:r>
            <a:r>
              <a:rPr lang="en-US" sz="3200" dirty="0"/>
              <a:t> </a:t>
            </a:r>
            <a:r>
              <a:rPr lang="ru-RU" sz="3200" dirty="0"/>
              <a:t>- </a:t>
            </a:r>
            <a:r>
              <a:rPr lang="ru-RU" sz="3200" cap="none" dirty="0"/>
              <a:t>потребна инфраструктура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0CD05-8868-9B2D-C115-8FD57D76B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131215"/>
            <a:ext cx="9905999" cy="5627803"/>
          </a:xfrm>
        </p:spPr>
        <p:txBody>
          <a:bodyPr>
            <a:normAutofit fontScale="92500"/>
          </a:bodyPr>
          <a:lstStyle/>
          <a:p>
            <a:r>
              <a:rPr lang="ru-RU" sz="1800" dirty="0"/>
              <a:t>За примену решења које нуде понуђачи платформи неопходна је следећа инфраструктура:</a:t>
            </a:r>
          </a:p>
          <a:p>
            <a:pPr lvl="1"/>
            <a:r>
              <a:rPr lang="ru-RU" sz="1600" u="sng" dirty="0"/>
              <a:t>Напредна мерна инфраструктура (AMI</a:t>
            </a:r>
            <a:r>
              <a:rPr lang="ru-RU" sz="1600" dirty="0"/>
              <a:t>): Паметна бројила омогућавају прикупљање података о потрошњи енергије у реалном времену и помажу у анализи потрошачких образаца за боље управљање потражњом.</a:t>
            </a:r>
          </a:p>
          <a:p>
            <a:pPr lvl="1"/>
            <a:r>
              <a:rPr lang="ru-RU" sz="1600" u="sng" dirty="0"/>
              <a:t>SCADA систем</a:t>
            </a:r>
            <a:r>
              <a:rPr lang="ru-RU" sz="1600" dirty="0"/>
              <a:t>: Надзорни и управљачки системи (SCADA) обезбеђују праћење рада мреже, пружајући податке о оптерећењу, напону и другим критичним параметрима за ефикасно управљање мрежом.</a:t>
            </a:r>
          </a:p>
          <a:p>
            <a:pPr lvl="1"/>
            <a:r>
              <a:rPr lang="ru-RU" sz="1600" u="sng" dirty="0"/>
              <a:t>Комуникациона инфраструктура</a:t>
            </a:r>
            <a:r>
              <a:rPr lang="ru-RU" sz="1600" dirty="0"/>
              <a:t>: Потребна је брза и сигурна комуникациона мрежа која повезује различите компоненте, омогућавајући размену података између система.</a:t>
            </a:r>
          </a:p>
          <a:p>
            <a:pPr lvl="1"/>
            <a:r>
              <a:rPr lang="ru-RU" sz="1600" u="sng" dirty="0"/>
              <a:t>Обрачунски и аналитички системи</a:t>
            </a:r>
            <a:r>
              <a:rPr lang="ru-RU" sz="1600" dirty="0"/>
              <a:t>: Потребно је интегрисати платформе за управљање подацима (MDM) ради складиштења, обраде и анализе великих количина података, укључујући предиктивну аналитику за одговор на потражњу и планирање.</a:t>
            </a:r>
          </a:p>
          <a:p>
            <a:pPr lvl="1"/>
            <a:r>
              <a:rPr lang="ru-RU" sz="1600" u="sng" dirty="0"/>
              <a:t>Платформе за виртуелне електране и DER</a:t>
            </a:r>
            <a:r>
              <a:rPr lang="ru-RU" sz="1600" dirty="0"/>
              <a:t>: Ове платформе интегришу дистрибуиране изворе енергије, попут батерија, микромрежа и електричних возила, како би се оптимизовао рад целокупне мреже и координирало управљање у реалном времену.</a:t>
            </a:r>
          </a:p>
          <a:p>
            <a:pPr lvl="1"/>
            <a:r>
              <a:rPr lang="ru-RU" sz="1600" u="sng" dirty="0"/>
              <a:t>Интерфејси за интеграцију са корисницима</a:t>
            </a:r>
            <a:r>
              <a:rPr lang="ru-RU" sz="1600" dirty="0"/>
              <a:t>: Платформе које омогућавају крајњим корисницима да надгледају и контролишу потрошњу енергије, као и да сарађују у оквиру програма управљања потражњом.</a:t>
            </a:r>
          </a:p>
          <a:p>
            <a:r>
              <a:rPr lang="ru-RU" sz="1800" dirty="0"/>
              <a:t>EPRI процењује да је за потпуну примену паметне мреже у САД потребно око 400 милијарди долара</a:t>
            </a:r>
            <a:r>
              <a:rPr lang="sr-Latn-RS" sz="1800" dirty="0"/>
              <a:t> (</a:t>
            </a:r>
            <a:r>
              <a:rPr lang="sr-Cyrl-RS" sz="1800" dirty="0"/>
              <a:t>400*</a:t>
            </a:r>
            <a:r>
              <a:rPr lang="en-US" sz="1800" dirty="0"/>
              <a:t>10^9</a:t>
            </a:r>
            <a:r>
              <a:rPr lang="sr-Cyrl-RS" sz="1800" dirty="0"/>
              <a:t> $</a:t>
            </a:r>
            <a:r>
              <a:rPr lang="sr-Latn-RS" sz="1800" dirty="0"/>
              <a:t>)</a:t>
            </a:r>
            <a:r>
              <a:rPr lang="ru-RU" sz="1800" dirty="0"/>
              <a:t>, бенефити проценјени на 1,5</a:t>
            </a:r>
            <a:r>
              <a:rPr lang="sr-Latn-RS" sz="1800" dirty="0"/>
              <a:t> </a:t>
            </a:r>
            <a:r>
              <a:rPr lang="sr-Cyrl-RS" sz="1800" dirty="0"/>
              <a:t>билиона долара </a:t>
            </a:r>
            <a:r>
              <a:rPr lang="en-US" sz="1800" dirty="0"/>
              <a:t>(</a:t>
            </a:r>
            <a:r>
              <a:rPr lang="sr-Cyrl-RS" sz="1800" dirty="0"/>
              <a:t>1,5*</a:t>
            </a:r>
            <a:r>
              <a:rPr lang="en-US" sz="1800" dirty="0"/>
              <a:t>10^</a:t>
            </a:r>
            <a:r>
              <a:rPr lang="sr-Cyrl-RS" sz="1800" dirty="0"/>
              <a:t>12 $</a:t>
            </a:r>
            <a:r>
              <a:rPr lang="en-US" sz="1800" dirty="0"/>
              <a:t>)</a:t>
            </a:r>
            <a:r>
              <a:rPr lang="sr-Cyrl-RS" sz="1800" dirty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0618742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1D826-01C6-4A5D-331C-3C80419D5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23783"/>
          </a:xfrm>
        </p:spPr>
        <p:txBody>
          <a:bodyPr>
            <a:normAutofit fontScale="90000"/>
          </a:bodyPr>
          <a:lstStyle/>
          <a:p>
            <a:r>
              <a:rPr lang="ru-RU" dirty="0"/>
              <a:t>IoT решења за DSM земаља у развоју</a:t>
            </a:r>
            <a:br>
              <a:rPr lang="ru-RU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B6BE4-0C52-DB70-BDD2-68310A32B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574276"/>
            <a:ext cx="9905999" cy="4458879"/>
          </a:xfrm>
        </p:spPr>
        <p:txBody>
          <a:bodyPr>
            <a:normAutofit fontScale="77500" lnSpcReduction="20000"/>
          </a:bodyPr>
          <a:lstStyle/>
          <a:p>
            <a:r>
              <a:rPr lang="sr-Cyrl-RS" u="sng" dirty="0"/>
              <a:t>Техничке </a:t>
            </a:r>
            <a:r>
              <a:rPr lang="ru-RU" u="sng" dirty="0"/>
              <a:t>препреке</a:t>
            </a:r>
            <a:r>
              <a:rPr lang="ru-RU" dirty="0"/>
              <a:t> за примену шема DSM су недостатак напредне мерне инфраструктуре, система управљања и комуникационе мреже </a:t>
            </a:r>
          </a:p>
          <a:p>
            <a:r>
              <a:rPr lang="sr-Cyrl-RS" u="sng" dirty="0" err="1"/>
              <a:t>Нетехничке</a:t>
            </a:r>
            <a:r>
              <a:rPr lang="sr-Cyrl-RS" u="sng" dirty="0"/>
              <a:t> препреке</a:t>
            </a:r>
            <a:r>
              <a:rPr lang="sr-Cyrl-RS" dirty="0"/>
              <a:t>: недостатак институционалне посвећености, слаба мотивација потрошача, </a:t>
            </a:r>
            <a:r>
              <a:rPr lang="ru-RU" dirty="0"/>
              <a:t>ограничено знање и свест потрошача, регулаторни оквири</a:t>
            </a:r>
            <a:endParaRPr lang="sr-Cyrl-RS" dirty="0"/>
          </a:p>
          <a:p>
            <a:r>
              <a:rPr lang="ru-RU" dirty="0"/>
              <a:t>DSM без постојећих паметних бројила ипак је могућ за земље у развоју уз помоћ IoT!</a:t>
            </a:r>
            <a:endParaRPr lang="sr-Latn-RS" dirty="0"/>
          </a:p>
          <a:p>
            <a:r>
              <a:rPr lang="ru-RU" dirty="0"/>
              <a:t>Бројни аутори земаља у развоју разматрају употребу IoT решења. Циљеви су:</a:t>
            </a:r>
          </a:p>
          <a:p>
            <a:pPr lvl="1"/>
            <a:r>
              <a:rPr lang="ru-RU" dirty="0"/>
              <a:t>јефтино паметног бројило које обезбеђује увид у квалитет напајања за потрошачке уређаје кроз паметно праћење и контролу уз помоћ IoT. </a:t>
            </a:r>
          </a:p>
          <a:p>
            <a:pPr lvl="1"/>
            <a:r>
              <a:rPr lang="ru-RU" dirty="0"/>
              <a:t>бројило способно да управља електричном потрошњом током вршних сати без интернет мреже. </a:t>
            </a:r>
          </a:p>
          <a:p>
            <a:pPr lvl="1"/>
            <a:r>
              <a:rPr lang="ru-RU" dirty="0"/>
              <a:t>испоручилац електричне енергије може преко IoT и паметних бројила имати контролу над оптерећењем појединачних потрошача и њиховом вршном потрошњом. </a:t>
            </a:r>
          </a:p>
          <a:p>
            <a:pPr lvl="1"/>
            <a:r>
              <a:rPr lang="ru-RU" dirty="0"/>
              <a:t>потрошачи могу да прате своју потрошњу енергије у реалном времену и предузму одговарајуће мере за смањење потрошње.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620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18DA9C4-EB25-4D5A-A7B4-1A6B498B21BF}"/>
              </a:ext>
            </a:extLst>
          </p:cNvPr>
          <p:cNvSpPr/>
          <p:nvPr/>
        </p:nvSpPr>
        <p:spPr>
          <a:xfrm>
            <a:off x="932873" y="4256162"/>
            <a:ext cx="2680500" cy="209845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25E13F-E994-4A23-AF08-E9D77E263F38}"/>
              </a:ext>
            </a:extLst>
          </p:cNvPr>
          <p:cNvSpPr txBox="1">
            <a:spLocks/>
          </p:cNvSpPr>
          <p:nvPr/>
        </p:nvSpPr>
        <p:spPr>
          <a:xfrm>
            <a:off x="2079972" y="340845"/>
            <a:ext cx="7886700" cy="447674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b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Doprinos potrošačke strane (DS) – opšti uvid</a:t>
            </a:r>
            <a:endParaRPr lang="en-US" b="1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702F641-F2F2-4FBB-B69A-12AD2F96666B}"/>
              </a:ext>
            </a:extLst>
          </p:cNvPr>
          <p:cNvSpPr txBox="1">
            <a:spLocks/>
          </p:cNvSpPr>
          <p:nvPr/>
        </p:nvSpPr>
        <p:spPr>
          <a:xfrm>
            <a:off x="1873512" y="980182"/>
            <a:ext cx="2110753" cy="11404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Latn-RS" sz="1500" dirty="0"/>
              <a:t>Opšte karakteristike jednog alternativnog programa </a:t>
            </a:r>
            <a:br>
              <a:rPr lang="sr-Latn-RS" sz="1500" dirty="0"/>
            </a:br>
            <a:r>
              <a:rPr lang="sr-Latn-RS" sz="1500" dirty="0"/>
              <a:t>upravljanja </a:t>
            </a:r>
            <a:br>
              <a:rPr lang="sr-Latn-RS" sz="1500" dirty="0"/>
            </a:br>
            <a:r>
              <a:rPr lang="sr-Latn-RS" sz="1500" dirty="0"/>
              <a:t>potrošnjom</a:t>
            </a:r>
            <a:endParaRPr lang="en-US" sz="15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1CD4437-AEFC-4ACC-BDC7-2BF0B4C78C99}"/>
              </a:ext>
            </a:extLst>
          </p:cNvPr>
          <p:cNvGrpSpPr/>
          <p:nvPr/>
        </p:nvGrpSpPr>
        <p:grpSpPr>
          <a:xfrm>
            <a:off x="2111207" y="1681671"/>
            <a:ext cx="4145413" cy="2237184"/>
            <a:chOff x="490318" y="1331913"/>
            <a:chExt cx="5527217" cy="298291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85A4309-56B3-475B-9E6C-15A9C3395816}"/>
                </a:ext>
              </a:extLst>
            </p:cNvPr>
            <p:cNvGrpSpPr/>
            <p:nvPr/>
          </p:nvGrpSpPr>
          <p:grpSpPr>
            <a:xfrm>
              <a:off x="617537" y="1331913"/>
              <a:ext cx="5373687" cy="2982912"/>
              <a:chOff x="617538" y="1331913"/>
              <a:chExt cx="4906962" cy="2641600"/>
            </a:xfrm>
          </p:grpSpPr>
          <p:sp>
            <p:nvSpPr>
              <p:cNvPr id="11" name="Oval 2">
                <a:extLst>
                  <a:ext uri="{FF2B5EF4-FFF2-40B4-BE49-F238E27FC236}">
                    <a16:creationId xmlns:a16="http://schemas.microsoft.com/office/drawing/2014/main" id="{594B18DF-688A-4D1B-BE43-5DD75C391F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4250" y="2071688"/>
                <a:ext cx="2000250" cy="1133475"/>
              </a:xfrm>
              <a:prstGeom prst="ellipse">
                <a:avLst/>
              </a:prstGeom>
              <a:solidFill>
                <a:srgbClr val="FFFF00"/>
              </a:solidFill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buClrTx/>
                </a:pPr>
                <a:endParaRPr lang="en-US" sz="12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Oval 3">
                <a:extLst>
                  <a:ext uri="{FF2B5EF4-FFF2-40B4-BE49-F238E27FC236}">
                    <a16:creationId xmlns:a16="http://schemas.microsoft.com/office/drawing/2014/main" id="{5E38DE38-5694-4592-A58B-9FFE4827B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5488" y="1331913"/>
                <a:ext cx="2125662" cy="1095375"/>
              </a:xfrm>
              <a:prstGeom prst="ellipse">
                <a:avLst/>
              </a:prstGeom>
              <a:solidFill>
                <a:srgbClr val="FFFF00"/>
              </a:solidFill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buClrTx/>
                </a:pPr>
                <a:endParaRPr lang="en-US" sz="12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Oval 4">
                <a:extLst>
                  <a:ext uri="{FF2B5EF4-FFF2-40B4-BE49-F238E27FC236}">
                    <a16:creationId xmlns:a16="http://schemas.microsoft.com/office/drawing/2014/main" id="{A0969411-5104-42B8-85DD-E01142BBE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3588" y="2878138"/>
                <a:ext cx="2125662" cy="1095375"/>
              </a:xfrm>
              <a:prstGeom prst="ellipse">
                <a:avLst/>
              </a:prstGeom>
              <a:solidFill>
                <a:srgbClr val="FFFF00"/>
              </a:solidFill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buClrTx/>
                </a:pPr>
                <a:endParaRPr lang="en-US" sz="12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Oval 5">
                <a:extLst>
                  <a:ext uri="{FF2B5EF4-FFF2-40B4-BE49-F238E27FC236}">
                    <a16:creationId xmlns:a16="http://schemas.microsoft.com/office/drawing/2014/main" id="{5DD4E251-0351-41E0-B96A-4B89B2B49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538" y="2090738"/>
                <a:ext cx="2000250" cy="1133475"/>
              </a:xfrm>
              <a:prstGeom prst="ellipse">
                <a:avLst/>
              </a:prstGeom>
              <a:solidFill>
                <a:srgbClr val="FFFF00"/>
              </a:solidFill>
              <a:ln w="158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buClrTx/>
                </a:pPr>
                <a:endParaRPr lang="en-US" sz="12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Oval 297">
                <a:extLst>
                  <a:ext uri="{FF2B5EF4-FFF2-40B4-BE49-F238E27FC236}">
                    <a16:creationId xmlns:a16="http://schemas.microsoft.com/office/drawing/2014/main" id="{73E9630B-BFF5-4FCF-96DA-F8C477F47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4100" y="2228850"/>
                <a:ext cx="1473200" cy="873125"/>
              </a:xfrm>
              <a:prstGeom prst="ellipse">
                <a:avLst/>
              </a:prstGeom>
              <a:solidFill>
                <a:srgbClr val="FF6600"/>
              </a:solidFill>
              <a:ln w="254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buClrTx/>
                </a:pPr>
                <a:endParaRPr lang="en-US" sz="12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BF0981-EB39-457A-ACA5-76D92CC2B8BB}"/>
                </a:ext>
              </a:extLst>
            </p:cNvPr>
            <p:cNvSpPr txBox="1"/>
            <p:nvPr/>
          </p:nvSpPr>
          <p:spPr>
            <a:xfrm>
              <a:off x="1999842" y="1557073"/>
              <a:ext cx="259647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Određivanje ciljnog oblika dijagrama opterećenja</a:t>
              </a:r>
              <a:r>
                <a:rPr lang="en-U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po </a:t>
              </a:r>
              <a:r>
                <a:rPr lang="en-U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DS program</a:t>
              </a:r>
              <a: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u</a:t>
              </a:r>
              <a:endParaRPr lang="en-U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F9F650C-1101-4EE5-B4F8-B1B11D157ACC}"/>
                </a:ext>
              </a:extLst>
            </p:cNvPr>
            <p:cNvSpPr txBox="1"/>
            <p:nvPr/>
          </p:nvSpPr>
          <p:spPr>
            <a:xfrm>
              <a:off x="490318" y="2502104"/>
              <a:ext cx="21336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Način tržišne primene DS programa</a:t>
              </a:r>
              <a:endParaRPr lang="en-U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7C5CD2-7E1A-476B-8554-39375748D2C4}"/>
                </a:ext>
              </a:extLst>
            </p:cNvPr>
            <p:cNvSpPr txBox="1"/>
            <p:nvPr/>
          </p:nvSpPr>
          <p:spPr>
            <a:xfrm>
              <a:off x="3883935" y="2384261"/>
              <a:ext cx="2133600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Korišćenje el. en. krajnjeg korisnika</a:t>
              </a:r>
            </a:p>
            <a:p>
              <a:pPr algn="ctr" defTabSz="342900">
                <a:buClrTx/>
              </a:pPr>
              <a: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na koje se utiče</a:t>
              </a:r>
              <a:endParaRPr lang="en-U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3AF2DD-FC90-4E6F-9A86-6B2032E5690C}"/>
                </a:ext>
              </a:extLst>
            </p:cNvPr>
            <p:cNvSpPr txBox="1"/>
            <p:nvPr/>
          </p:nvSpPr>
          <p:spPr>
            <a:xfrm>
              <a:off x="2225178" y="3316864"/>
              <a:ext cx="2133600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Uvrštene </a:t>
              </a:r>
              <a:b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</a:br>
              <a: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tehnologije </a:t>
              </a:r>
              <a:b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</a:br>
              <a: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i oprema</a:t>
              </a:r>
              <a:endParaRPr lang="en-U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89B881-28EB-4842-BD26-3FF03D8E4A84}"/>
                </a:ext>
              </a:extLst>
            </p:cNvPr>
            <p:cNvSpPr txBox="1"/>
            <p:nvPr/>
          </p:nvSpPr>
          <p:spPr>
            <a:xfrm>
              <a:off x="2492142" y="2498504"/>
              <a:ext cx="161332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sr-Latn-RS" sz="1200" b="1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Karakteristike </a:t>
              </a:r>
              <a:r>
                <a:rPr lang="en-US" sz="1200" b="1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DS </a:t>
              </a:r>
              <a:r>
                <a:rPr lang="sr-Latn-RS" sz="1200" b="1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alternativa</a:t>
              </a:r>
              <a:endParaRPr lang="en-US" sz="1200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515D2B-BC93-4CEE-8513-0D898E44C1D0}"/>
              </a:ext>
            </a:extLst>
          </p:cNvPr>
          <p:cNvGrpSpPr/>
          <p:nvPr/>
        </p:nvGrpSpPr>
        <p:grpSpPr>
          <a:xfrm>
            <a:off x="6485926" y="1625698"/>
            <a:ext cx="4107574" cy="2237184"/>
            <a:chOff x="6401741" y="1480802"/>
            <a:chExt cx="5476765" cy="298291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8E8F592-C97B-4C49-977C-B4C0C689DF68}"/>
                </a:ext>
              </a:extLst>
            </p:cNvPr>
            <p:cNvGrpSpPr/>
            <p:nvPr/>
          </p:nvGrpSpPr>
          <p:grpSpPr>
            <a:xfrm>
              <a:off x="6401741" y="1480802"/>
              <a:ext cx="5373687" cy="2982912"/>
              <a:chOff x="12700" y="15875"/>
              <a:chExt cx="4906963" cy="2643188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3CBF10C-775D-4B6F-9776-21427815C1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9413" y="757238"/>
                <a:ext cx="2000250" cy="1133475"/>
              </a:xfrm>
              <a:prstGeom prst="ellipse">
                <a:avLst/>
              </a:prstGeom>
              <a:solidFill>
                <a:srgbClr val="CCC0D9"/>
              </a:solidFill>
              <a:ln w="15875">
                <a:solidFill>
                  <a:srgbClr val="B2A1C7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buClrTx/>
                </a:pPr>
                <a:endParaRPr lang="en-US" sz="12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C35E69A-BEB6-413E-9972-C17AD3D0E7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0650" y="15875"/>
                <a:ext cx="2125663" cy="1096963"/>
              </a:xfrm>
              <a:prstGeom prst="ellipse">
                <a:avLst/>
              </a:prstGeom>
              <a:solidFill>
                <a:srgbClr val="CCC0D9"/>
              </a:solidFill>
              <a:ln w="15875">
                <a:solidFill>
                  <a:srgbClr val="B2A1C7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buClrTx/>
                </a:pPr>
                <a:endParaRPr lang="en-US" sz="12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Oval 4">
                <a:extLst>
                  <a:ext uri="{FF2B5EF4-FFF2-40B4-BE49-F238E27FC236}">
                    <a16:creationId xmlns:a16="http://schemas.microsoft.com/office/drawing/2014/main" id="{47E8BB6F-E550-4BBD-B510-EB3D80A0A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8750" y="1563688"/>
                <a:ext cx="2125663" cy="1095375"/>
              </a:xfrm>
              <a:prstGeom prst="ellipse">
                <a:avLst/>
              </a:prstGeom>
              <a:solidFill>
                <a:srgbClr val="CCC0D9"/>
              </a:solidFill>
              <a:ln w="15875">
                <a:solidFill>
                  <a:srgbClr val="B2A1C7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buClrTx/>
                </a:pPr>
                <a:endParaRPr lang="en-US" sz="12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Oval 5">
                <a:extLst>
                  <a:ext uri="{FF2B5EF4-FFF2-40B4-BE49-F238E27FC236}">
                    <a16:creationId xmlns:a16="http://schemas.microsoft.com/office/drawing/2014/main" id="{75AF1E03-AA7E-4A29-952A-55CD7652C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0" y="776288"/>
                <a:ext cx="2000250" cy="1133475"/>
              </a:xfrm>
              <a:prstGeom prst="ellipse">
                <a:avLst/>
              </a:prstGeom>
              <a:solidFill>
                <a:srgbClr val="CCC0D9"/>
              </a:solidFill>
              <a:ln w="15875">
                <a:solidFill>
                  <a:srgbClr val="B2A1C7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buClrTx/>
                </a:pPr>
                <a:endParaRPr lang="en-US" sz="12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Oval 297">
                <a:extLst>
                  <a:ext uri="{FF2B5EF4-FFF2-40B4-BE49-F238E27FC236}">
                    <a16:creationId xmlns:a16="http://schemas.microsoft.com/office/drawing/2014/main" id="{60CBCA7C-C2CE-4154-9C09-DB9DED649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63" y="915988"/>
                <a:ext cx="1473200" cy="873125"/>
              </a:xfrm>
              <a:prstGeom prst="ellipse">
                <a:avLst/>
              </a:prstGeom>
              <a:solidFill>
                <a:srgbClr val="FF9966"/>
              </a:solidFill>
              <a:ln w="25400" algn="ctr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buClrTx/>
                </a:pPr>
                <a:endParaRPr lang="en-US" sz="12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8C5E6B-27FD-4177-BF3F-286A4FC60F49}"/>
                </a:ext>
              </a:extLst>
            </p:cNvPr>
            <p:cNvSpPr txBox="1"/>
            <p:nvPr/>
          </p:nvSpPr>
          <p:spPr>
            <a:xfrm>
              <a:off x="6462604" y="2633865"/>
              <a:ext cx="188238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Nova, efikasna korišćenja el. en.</a:t>
              </a:r>
              <a:endParaRPr lang="en-U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046254-9179-4A35-B74F-91539FBDD1E4}"/>
                </a:ext>
              </a:extLst>
            </p:cNvPr>
            <p:cNvSpPr txBox="1"/>
            <p:nvPr/>
          </p:nvSpPr>
          <p:spPr>
            <a:xfrm>
              <a:off x="7737596" y="1760697"/>
              <a:ext cx="270197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Odziv potrošnje</a:t>
              </a:r>
              <a:b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</a:br>
              <a: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Demand Response (DR)</a:t>
              </a:r>
              <a:endParaRPr lang="en-U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1DA619-0DA3-40A8-877F-7F3EBD7D9F8C}"/>
                </a:ext>
              </a:extLst>
            </p:cNvPr>
            <p:cNvSpPr txBox="1"/>
            <p:nvPr/>
          </p:nvSpPr>
          <p:spPr>
            <a:xfrm>
              <a:off x="9589062" y="2507909"/>
              <a:ext cx="2289444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Energetska efikasnost </a:t>
              </a:r>
              <a:r>
                <a:rPr lang="en-U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primenjena na postojeću potrošnju</a:t>
              </a:r>
              <a:r>
                <a:rPr lang="en-U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E9FCA6-B858-4CF1-9D44-081FCDCC4709}"/>
                </a:ext>
              </a:extLst>
            </p:cNvPr>
            <p:cNvSpPr txBox="1"/>
            <p:nvPr/>
          </p:nvSpPr>
          <p:spPr>
            <a:xfrm>
              <a:off x="7675860" y="3584715"/>
              <a:ext cx="286303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sr-Latn-RS" sz="11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Distribuirana proizvodnja (DG) </a:t>
              </a:r>
              <a:br>
                <a:rPr lang="sr-Latn-RS" sz="11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</a:br>
              <a:r>
                <a:rPr lang="sr-Latn-RS" sz="11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/ dispergovani izvori energije (DER)</a:t>
              </a:r>
              <a:endParaRPr lang="en-US" sz="1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0CA23C-0A5F-4FC7-A310-805551809737}"/>
                </a:ext>
              </a:extLst>
            </p:cNvPr>
            <p:cNvSpPr txBox="1"/>
            <p:nvPr/>
          </p:nvSpPr>
          <p:spPr>
            <a:xfrm>
              <a:off x="8158304" y="2655109"/>
              <a:ext cx="188238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sr-Latn-RS" sz="1200" b="1" kern="1200" dirty="0">
                  <a:solidFill>
                    <a:srgbClr val="C00000"/>
                  </a:solidFill>
                  <a:latin typeface="Calibri" panose="020F0502020204030204"/>
                  <a:ea typeface="+mn-ea"/>
                  <a:cs typeface="+mn-cs"/>
                </a:rPr>
                <a:t>Planiranje programa DS</a:t>
              </a:r>
              <a:endParaRPr lang="en-US" sz="12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ED630B7C-C4FC-498F-83E3-4914F8A72B05}"/>
              </a:ext>
            </a:extLst>
          </p:cNvPr>
          <p:cNvSpPr txBox="1">
            <a:spLocks/>
          </p:cNvSpPr>
          <p:nvPr/>
        </p:nvSpPr>
        <p:spPr>
          <a:xfrm>
            <a:off x="8821299" y="1189235"/>
            <a:ext cx="1876796" cy="10046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r" defTabSz="685800">
              <a:spcBef>
                <a:spcPts val="750"/>
              </a:spcBef>
              <a:buClrTx/>
            </a:pPr>
            <a:r>
              <a:rPr lang="sr-Latn-RS" sz="1500" dirty="0">
                <a:latin typeface="Calibri" panose="020F0502020204030204"/>
              </a:rPr>
              <a:t>Osnovne vrste programa upravljanja opterećenjem</a:t>
            </a:r>
            <a:endParaRPr lang="en-US" sz="1500" dirty="0">
              <a:latin typeface="Calibri" panose="020F0502020204030204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A6511FD-85CC-47C9-A043-5533EF1808E3}"/>
              </a:ext>
            </a:extLst>
          </p:cNvPr>
          <p:cNvGrpSpPr/>
          <p:nvPr/>
        </p:nvGrpSpPr>
        <p:grpSpPr>
          <a:xfrm>
            <a:off x="4246970" y="3124656"/>
            <a:ext cx="4251138" cy="2237184"/>
            <a:chOff x="3416467" y="3479413"/>
            <a:chExt cx="5668184" cy="298291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F26F5DB-20D0-4D84-9C8D-7BF4E4437302}"/>
                </a:ext>
              </a:extLst>
            </p:cNvPr>
            <p:cNvGrpSpPr/>
            <p:nvPr/>
          </p:nvGrpSpPr>
          <p:grpSpPr>
            <a:xfrm>
              <a:off x="3639856" y="3479413"/>
              <a:ext cx="5364783" cy="2982912"/>
              <a:chOff x="12700" y="17463"/>
              <a:chExt cx="4906963" cy="2641600"/>
            </a:xfrm>
          </p:grpSpPr>
          <p:sp>
            <p:nvSpPr>
              <p:cNvPr id="36" name="Oval 7">
                <a:extLst>
                  <a:ext uri="{FF2B5EF4-FFF2-40B4-BE49-F238E27FC236}">
                    <a16:creationId xmlns:a16="http://schemas.microsoft.com/office/drawing/2014/main" id="{0189045E-531C-47AC-AC25-104D0895F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0" y="776288"/>
                <a:ext cx="2000250" cy="1133475"/>
              </a:xfrm>
              <a:prstGeom prst="ellipse">
                <a:avLst/>
              </a:prstGeom>
              <a:solidFill>
                <a:srgbClr val="E5B8B7"/>
              </a:solidFill>
              <a:ln w="15875">
                <a:solidFill>
                  <a:srgbClr val="D99594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buClrTx/>
                </a:pPr>
                <a:endParaRPr lang="en-US" sz="12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val 8">
                <a:extLst>
                  <a:ext uri="{FF2B5EF4-FFF2-40B4-BE49-F238E27FC236}">
                    <a16:creationId xmlns:a16="http://schemas.microsoft.com/office/drawing/2014/main" id="{82C4DAB4-F1DA-433A-B874-7869BD1F6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9413" y="757238"/>
                <a:ext cx="2000250" cy="1133475"/>
              </a:xfrm>
              <a:prstGeom prst="ellipse">
                <a:avLst/>
              </a:prstGeom>
              <a:solidFill>
                <a:srgbClr val="E5B8B7"/>
              </a:solidFill>
              <a:ln w="15875">
                <a:solidFill>
                  <a:srgbClr val="D99594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buClrTx/>
                </a:pPr>
                <a:endParaRPr lang="en-U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9">
                <a:extLst>
                  <a:ext uri="{FF2B5EF4-FFF2-40B4-BE49-F238E27FC236}">
                    <a16:creationId xmlns:a16="http://schemas.microsoft.com/office/drawing/2014/main" id="{DB43B75D-9626-4345-A639-2F855E111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0650" y="17463"/>
                <a:ext cx="2125663" cy="1095375"/>
              </a:xfrm>
              <a:prstGeom prst="ellipse">
                <a:avLst/>
              </a:prstGeom>
              <a:solidFill>
                <a:srgbClr val="E5B8B7"/>
              </a:solidFill>
              <a:ln w="15875">
                <a:solidFill>
                  <a:srgbClr val="D99594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buClrTx/>
                </a:pPr>
                <a:endParaRPr lang="en-US" sz="12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10">
                <a:extLst>
                  <a:ext uri="{FF2B5EF4-FFF2-40B4-BE49-F238E27FC236}">
                    <a16:creationId xmlns:a16="http://schemas.microsoft.com/office/drawing/2014/main" id="{17E3DD5E-A1D1-4EBC-8DF7-99CFCA24FA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8750" y="1563688"/>
                <a:ext cx="2125663" cy="1095375"/>
              </a:xfrm>
              <a:prstGeom prst="ellipse">
                <a:avLst/>
              </a:prstGeom>
              <a:solidFill>
                <a:srgbClr val="E5B8B7"/>
              </a:solidFill>
              <a:ln w="15875">
                <a:solidFill>
                  <a:srgbClr val="D99594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buClrTx/>
                </a:pPr>
                <a:endParaRPr lang="en-US" sz="12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297">
                <a:extLst>
                  <a:ext uri="{FF2B5EF4-FFF2-40B4-BE49-F238E27FC236}">
                    <a16:creationId xmlns:a16="http://schemas.microsoft.com/office/drawing/2014/main" id="{11F9D6AA-DE41-465A-897D-F9EE03829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63" y="914400"/>
                <a:ext cx="1474787" cy="873125"/>
              </a:xfrm>
              <a:prstGeom prst="ellipse">
                <a:avLst/>
              </a:prstGeom>
              <a:solidFill>
                <a:srgbClr val="FF0000"/>
              </a:solidFill>
              <a:ln w="25400" algn="ctr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buClrTx/>
                </a:pPr>
                <a:endParaRPr lang="en-US" sz="12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6D8672C-A82D-4B91-935F-2CA210FCAB57}"/>
                </a:ext>
              </a:extLst>
            </p:cNvPr>
            <p:cNvSpPr txBox="1"/>
            <p:nvPr/>
          </p:nvSpPr>
          <p:spPr>
            <a:xfrm>
              <a:off x="5283512" y="3590256"/>
              <a:ext cx="2052903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Cenovne tarife za kritično vršno opterećenje</a:t>
              </a:r>
              <a:endParaRPr lang="en-U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EDD3C4D-B111-4896-9E99-B0E879B53BFE}"/>
                </a:ext>
              </a:extLst>
            </p:cNvPr>
            <p:cNvSpPr txBox="1"/>
            <p:nvPr/>
          </p:nvSpPr>
          <p:spPr>
            <a:xfrm>
              <a:off x="3416467" y="4477113"/>
              <a:ext cx="257285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Direktno upravljanje opterećenjem/ Demand side management </a:t>
              </a:r>
            </a:p>
            <a:p>
              <a:pPr algn="ctr" defTabSz="342900">
                <a:buClrTx/>
              </a:pPr>
              <a:r>
                <a:rPr lang="sr-Latn-RS" sz="1200" b="1" kern="1200" dirty="0">
                  <a:solidFill>
                    <a:srgbClr val="C00000"/>
                  </a:solidFill>
                  <a:latin typeface="Calibri" panose="020F0502020204030204"/>
                  <a:ea typeface="+mn-ea"/>
                  <a:cs typeface="+mn-cs"/>
                </a:rPr>
                <a:t>(DSM)</a:t>
              </a:r>
              <a:endParaRPr lang="en-US" sz="12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8DAC667-A908-4492-8F7E-270C830B4C7A}"/>
                </a:ext>
              </a:extLst>
            </p:cNvPr>
            <p:cNvSpPr txBox="1"/>
            <p:nvPr/>
          </p:nvSpPr>
          <p:spPr>
            <a:xfrm>
              <a:off x="7031748" y="4520322"/>
              <a:ext cx="2052903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Upravljanje vremenom korišćenja el</a:t>
              </a:r>
              <a:r>
                <a:rPr lang="sr-Latn-RS" sz="1200" dirty="0">
                  <a:solidFill>
                    <a:prstClr val="black"/>
                  </a:solidFill>
                  <a:latin typeface="Calibri" panose="020F0502020204030204"/>
                </a:rPr>
                <a:t>ektrične</a:t>
              </a:r>
              <a: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 energije</a:t>
              </a:r>
              <a:endParaRPr lang="en-U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FBE7735-ADB9-44E7-A7D0-B144748B93C8}"/>
                </a:ext>
              </a:extLst>
            </p:cNvPr>
            <p:cNvSpPr txBox="1"/>
            <p:nvPr/>
          </p:nvSpPr>
          <p:spPr>
            <a:xfrm>
              <a:off x="5225386" y="5531744"/>
              <a:ext cx="22492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Dinamičko tarifiranje </a:t>
              </a:r>
              <a:b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</a:br>
              <a:r>
                <a:rPr lang="sr-Latn-RS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(u realnom vremenu)</a:t>
              </a:r>
              <a:endParaRPr lang="en-U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030266B-2506-4EFF-9700-9745876BB7FA}"/>
                </a:ext>
              </a:extLst>
            </p:cNvPr>
            <p:cNvSpPr txBox="1"/>
            <p:nvPr/>
          </p:nvSpPr>
          <p:spPr>
            <a:xfrm>
              <a:off x="5907808" y="4632432"/>
              <a:ext cx="839921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buClrTx/>
              </a:pPr>
              <a:r>
                <a:rPr lang="sr-Latn-RS" sz="2800" b="1" kern="12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ea typeface="+mn-ea"/>
                  <a:cs typeface="+mn-cs"/>
                </a:rPr>
                <a:t>DR</a:t>
              </a:r>
              <a:endParaRPr lang="en-US" sz="28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Content Placeholder 4">
            <a:extLst>
              <a:ext uri="{FF2B5EF4-FFF2-40B4-BE49-F238E27FC236}">
                <a16:creationId xmlns:a16="http://schemas.microsoft.com/office/drawing/2014/main" id="{C8A9D6FF-D0EF-4F60-88ED-4A4A135976D8}"/>
              </a:ext>
            </a:extLst>
          </p:cNvPr>
          <p:cNvSpPr txBox="1">
            <a:spLocks/>
          </p:cNvSpPr>
          <p:nvPr/>
        </p:nvSpPr>
        <p:spPr>
          <a:xfrm>
            <a:off x="4145338" y="5058612"/>
            <a:ext cx="1674671" cy="72105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  <a:buClrTx/>
            </a:pPr>
            <a:r>
              <a:rPr lang="sr-Latn-RS" sz="1500" dirty="0">
                <a:latin typeface="Calibri" panose="020F0502020204030204"/>
              </a:rPr>
              <a:t>Osnovni načini uticaja na odziv potrošnje</a:t>
            </a:r>
            <a:endParaRPr lang="en-US" sz="1500" dirty="0">
              <a:latin typeface="Calibri" panose="020F0502020204030204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815566E-F1CD-487F-BE1D-D446F8BF2926}"/>
              </a:ext>
            </a:extLst>
          </p:cNvPr>
          <p:cNvGrpSpPr/>
          <p:nvPr/>
        </p:nvGrpSpPr>
        <p:grpSpPr>
          <a:xfrm>
            <a:off x="8329273" y="3891717"/>
            <a:ext cx="2068591" cy="1822727"/>
            <a:chOff x="8703252" y="4206119"/>
            <a:chExt cx="2758122" cy="243030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22FE52D-8004-492B-977D-3A734E446569}"/>
                </a:ext>
              </a:extLst>
            </p:cNvPr>
            <p:cNvSpPr txBox="1"/>
            <p:nvPr/>
          </p:nvSpPr>
          <p:spPr>
            <a:xfrm>
              <a:off x="8703252" y="4574320"/>
              <a:ext cx="275812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42900">
                <a:buClrTx/>
              </a:pPr>
              <a:r>
                <a:rPr lang="sr-Latn-RS" sz="1350" kern="1200" dirty="0">
                  <a:latin typeface="Calibri" panose="020F0502020204030204"/>
                  <a:ea typeface="+mn-ea"/>
                  <a:cs typeface="+mn-cs"/>
                </a:rPr>
                <a:t>Osnovnih šest </a:t>
              </a:r>
              <a:br>
                <a:rPr lang="sr-Latn-RS" sz="1350" kern="1200" dirty="0">
                  <a:latin typeface="Calibri" panose="020F0502020204030204"/>
                  <a:ea typeface="+mn-ea"/>
                  <a:cs typeface="+mn-cs"/>
                </a:rPr>
              </a:br>
              <a:r>
                <a:rPr lang="sr-Latn-RS" sz="1350" kern="1200" dirty="0">
                  <a:latin typeface="Calibri" panose="020F0502020204030204"/>
                  <a:ea typeface="+mn-ea"/>
                  <a:cs typeface="+mn-cs"/>
                </a:rPr>
                <a:t>vrsta promena </a:t>
              </a:r>
              <a:br>
                <a:rPr lang="sr-Latn-RS" sz="1350" kern="1200" dirty="0">
                  <a:latin typeface="Calibri" panose="020F0502020204030204"/>
                  <a:ea typeface="+mn-ea"/>
                  <a:cs typeface="+mn-cs"/>
                </a:rPr>
              </a:br>
              <a:r>
                <a:rPr lang="sr-Latn-RS" sz="1350" kern="1200" dirty="0">
                  <a:latin typeface="Calibri" panose="020F0502020204030204"/>
                  <a:ea typeface="+mn-ea"/>
                  <a:cs typeface="+mn-cs"/>
                </a:rPr>
                <a:t>hronološkog</a:t>
              </a:r>
              <a:r>
                <a:rPr lang="en-US" sz="1350" kern="1200" dirty="0"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lang="sr-Latn-RS" sz="1350" kern="1200" dirty="0">
                  <a:latin typeface="Calibri" panose="020F0502020204030204"/>
                  <a:ea typeface="+mn-ea"/>
                  <a:cs typeface="+mn-cs"/>
                </a:rPr>
                <a:t>dnevnog dijagrama opterećenja</a:t>
              </a:r>
              <a:r>
                <a:rPr lang="en-US" sz="1350" kern="1200" dirty="0"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lang="sr-Latn-RS" sz="1350" kern="1200" dirty="0">
                  <a:latin typeface="Calibri" panose="020F0502020204030204"/>
                  <a:ea typeface="+mn-ea"/>
                  <a:cs typeface="+mn-cs"/>
                </a:rPr>
                <a:t>koje se mogu postići primenom odgovarajućeg</a:t>
              </a:r>
              <a:r>
                <a:rPr lang="en-US" sz="1350" kern="1200" dirty="0">
                  <a:latin typeface="Calibri" panose="020F0502020204030204"/>
                  <a:ea typeface="+mn-ea"/>
                  <a:cs typeface="+mn-cs"/>
                </a:rPr>
                <a:t> DSM / DR program</a:t>
              </a:r>
              <a:r>
                <a:rPr lang="sr-Latn-RS" sz="1350" kern="1200" dirty="0">
                  <a:latin typeface="Calibri" panose="020F0502020204030204"/>
                  <a:ea typeface="+mn-ea"/>
                  <a:cs typeface="+mn-cs"/>
                </a:rPr>
                <a:t>a</a:t>
              </a:r>
              <a:endParaRPr lang="en-US" sz="1350" kern="1200" dirty="0"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83EE60F-9830-4F08-ACC5-45285F559D17}"/>
                </a:ext>
              </a:extLst>
            </p:cNvPr>
            <p:cNvSpPr txBox="1"/>
            <p:nvPr/>
          </p:nvSpPr>
          <p:spPr>
            <a:xfrm rot="1468924">
              <a:off x="9062923" y="4206119"/>
              <a:ext cx="908994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>
                <a:buClrTx/>
              </a:pPr>
              <a:r>
                <a:rPr lang="en-US" sz="4500" kern="1200" dirty="0">
                  <a:latin typeface="Calibri" panose="020F0502020204030204"/>
                  <a:ea typeface="+mn-ea"/>
                  <a:cs typeface="+mn-cs"/>
                  <a:sym typeface="Symbol" panose="05050102010706020507" pitchFamily="18" charset="2"/>
                </a:rPr>
                <a:t></a:t>
              </a:r>
              <a:endParaRPr lang="en-US" sz="4500" kern="1200" dirty="0"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Curved Right Arrow 45">
            <a:extLst>
              <a:ext uri="{FF2B5EF4-FFF2-40B4-BE49-F238E27FC236}">
                <a16:creationId xmlns:a16="http://schemas.microsoft.com/office/drawing/2014/main" id="{45B40AEA-F474-4386-83B2-586765F15710}"/>
              </a:ext>
            </a:extLst>
          </p:cNvPr>
          <p:cNvSpPr/>
          <p:nvPr/>
        </p:nvSpPr>
        <p:spPr>
          <a:xfrm rot="3206716">
            <a:off x="6388607" y="730108"/>
            <a:ext cx="1179498" cy="268954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6" name="Picture 45" descr="Stick Man Free Stock Photo - Public Domain Pictures">
            <a:extLst>
              <a:ext uri="{FF2B5EF4-FFF2-40B4-BE49-F238E27FC236}">
                <a16:creationId xmlns:a16="http://schemas.microsoft.com/office/drawing/2014/main" id="{B252F678-A28E-48EA-8D4B-C3B88554F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86" y="5101989"/>
            <a:ext cx="376109" cy="763349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FEEA858-D552-4646-8395-FDE08BE4B2B2}"/>
              </a:ext>
            </a:extLst>
          </p:cNvPr>
          <p:cNvGrpSpPr/>
          <p:nvPr/>
        </p:nvGrpSpPr>
        <p:grpSpPr>
          <a:xfrm>
            <a:off x="2330620" y="5135044"/>
            <a:ext cx="744867" cy="1132634"/>
            <a:chOff x="1847972" y="5293701"/>
            <a:chExt cx="993156" cy="1510179"/>
          </a:xfrm>
        </p:grpSpPr>
        <p:pic>
          <p:nvPicPr>
            <p:cNvPr id="48" name="Picture 47" descr="File:Heater-symbol.svg - Wikimedia Commons">
              <a:extLst>
                <a:ext uri="{FF2B5EF4-FFF2-40B4-BE49-F238E27FC236}">
                  <a16:creationId xmlns:a16="http://schemas.microsoft.com/office/drawing/2014/main" id="{48E28A2D-9501-44F8-A49F-9C271979F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086" y="6122254"/>
              <a:ext cx="688042" cy="681626"/>
            </a:xfrm>
            <a:prstGeom prst="rect">
              <a:avLst/>
            </a:prstGeom>
          </p:spPr>
        </p:pic>
        <p:pic>
          <p:nvPicPr>
            <p:cNvPr id="49" name="Picture 48" descr="File:Symbol hex general sim.svg - Wikimedia Commons">
              <a:extLst>
                <a:ext uri="{FF2B5EF4-FFF2-40B4-BE49-F238E27FC236}">
                  <a16:creationId xmlns:a16="http://schemas.microsoft.com/office/drawing/2014/main" id="{61277891-06EC-40AA-9375-8786FB52D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972" y="6150643"/>
              <a:ext cx="519974" cy="515125"/>
            </a:xfrm>
            <a:prstGeom prst="rect">
              <a:avLst/>
            </a:prstGeom>
          </p:spPr>
        </p:pic>
        <p:pic>
          <p:nvPicPr>
            <p:cNvPr id="50" name="Picture 49" descr="Be Prepared for Warmer Weather | College of DuPage Library">
              <a:extLst>
                <a:ext uri="{FF2B5EF4-FFF2-40B4-BE49-F238E27FC236}">
                  <a16:creationId xmlns:a16="http://schemas.microsoft.com/office/drawing/2014/main" id="{1BFD9773-6115-46B5-B549-975225B08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211" y="5293701"/>
              <a:ext cx="860480" cy="86048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73636FC-04F4-4B11-ADC8-183E696E3D8B}"/>
              </a:ext>
            </a:extLst>
          </p:cNvPr>
          <p:cNvGrpSpPr/>
          <p:nvPr/>
        </p:nvGrpSpPr>
        <p:grpSpPr>
          <a:xfrm>
            <a:off x="1145500" y="5121907"/>
            <a:ext cx="1085688" cy="1031576"/>
            <a:chOff x="267812" y="5276184"/>
            <a:chExt cx="1447584" cy="1375435"/>
          </a:xfrm>
        </p:grpSpPr>
        <p:pic>
          <p:nvPicPr>
            <p:cNvPr id="52" name="Picture 51" descr="Free vector graphic: Iron, Clothing, Medium, Care - Free ...">
              <a:extLst>
                <a:ext uri="{FF2B5EF4-FFF2-40B4-BE49-F238E27FC236}">
                  <a16:creationId xmlns:a16="http://schemas.microsoft.com/office/drawing/2014/main" id="{749FFCFA-4FF7-4B99-A750-180BABA8E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9033" y="6292205"/>
              <a:ext cx="366363" cy="298815"/>
            </a:xfrm>
            <a:prstGeom prst="rect">
              <a:avLst/>
            </a:prstGeom>
          </p:spPr>
        </p:pic>
        <p:pic>
          <p:nvPicPr>
            <p:cNvPr id="53" name="Picture 52" descr="Appliances Refrigerator Microwave · Free image on Pixabay">
              <a:extLst>
                <a:ext uri="{FF2B5EF4-FFF2-40B4-BE49-F238E27FC236}">
                  <a16:creationId xmlns:a16="http://schemas.microsoft.com/office/drawing/2014/main" id="{D086F01C-45C7-4BB6-AC4B-70A9C6A59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812" y="5276184"/>
              <a:ext cx="887154" cy="887154"/>
            </a:xfrm>
            <a:prstGeom prst="rect">
              <a:avLst/>
            </a:prstGeom>
          </p:spPr>
        </p:pic>
        <p:pic>
          <p:nvPicPr>
            <p:cNvPr id="54" name="Picture 53" descr="Vector Illustration with Light Bulb Icon | Freestock icons">
              <a:extLst>
                <a:ext uri="{FF2B5EF4-FFF2-40B4-BE49-F238E27FC236}">
                  <a16:creationId xmlns:a16="http://schemas.microsoft.com/office/drawing/2014/main" id="{EA80480A-CD65-45C7-80E8-7395759F24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1" t="6481" r="24116" b="6266"/>
            <a:stretch/>
          </p:blipFill>
          <p:spPr>
            <a:xfrm>
              <a:off x="1089462" y="6234812"/>
              <a:ext cx="238456" cy="399708"/>
            </a:xfrm>
            <a:prstGeom prst="rect">
              <a:avLst/>
            </a:prstGeom>
          </p:spPr>
        </p:pic>
        <p:pic>
          <p:nvPicPr>
            <p:cNvPr id="55" name="Picture 54" descr="Free vector graphic: Tv, Flatscreen, Black, Hdtv - Free ...">
              <a:extLst>
                <a:ext uri="{FF2B5EF4-FFF2-40B4-BE49-F238E27FC236}">
                  <a16:creationId xmlns:a16="http://schemas.microsoft.com/office/drawing/2014/main" id="{497E0DD2-F851-46C4-8A5D-42A3A9FA3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01" y="6234463"/>
              <a:ext cx="512438" cy="417156"/>
            </a:xfrm>
            <a:prstGeom prst="rect">
              <a:avLst/>
            </a:prstGeom>
          </p:spPr>
        </p:pic>
      </p:grpSp>
      <p:sp>
        <p:nvSpPr>
          <p:cNvPr id="56" name="Rounded Rectangle 56">
            <a:extLst>
              <a:ext uri="{FF2B5EF4-FFF2-40B4-BE49-F238E27FC236}">
                <a16:creationId xmlns:a16="http://schemas.microsoft.com/office/drawing/2014/main" id="{20B35DE7-1F76-4900-BC97-00B2C0DA86ED}"/>
              </a:ext>
            </a:extLst>
          </p:cNvPr>
          <p:cNvSpPr/>
          <p:nvPr/>
        </p:nvSpPr>
        <p:spPr>
          <a:xfrm>
            <a:off x="2334530" y="5095130"/>
            <a:ext cx="720434" cy="10583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C21EC70-95C2-4539-B258-0858F43C9B5E}"/>
              </a:ext>
            </a:extLst>
          </p:cNvPr>
          <p:cNvSpPr txBox="1"/>
          <p:nvPr/>
        </p:nvSpPr>
        <p:spPr>
          <a:xfrm>
            <a:off x="1187342" y="4350346"/>
            <a:ext cx="921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sr-Latn-R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Snabdevač</a:t>
            </a:r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3D6D249-BB29-41B5-9BC0-DA5AEBB3C444}"/>
              </a:ext>
            </a:extLst>
          </p:cNvPr>
          <p:cNvSpPr txBox="1"/>
          <p:nvPr/>
        </p:nvSpPr>
        <p:spPr>
          <a:xfrm>
            <a:off x="2200936" y="4356718"/>
            <a:ext cx="1365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sr-Latn-R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Operator sistema</a:t>
            </a:r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Left Arrow 59">
            <a:extLst>
              <a:ext uri="{FF2B5EF4-FFF2-40B4-BE49-F238E27FC236}">
                <a16:creationId xmlns:a16="http://schemas.microsoft.com/office/drawing/2014/main" id="{890435C9-2EC8-44EF-9153-7F419DA24FCD}"/>
              </a:ext>
            </a:extLst>
          </p:cNvPr>
          <p:cNvSpPr/>
          <p:nvPr/>
        </p:nvSpPr>
        <p:spPr>
          <a:xfrm rot="2493979">
            <a:off x="1573187" y="4616460"/>
            <a:ext cx="404483" cy="2345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Left Arrow 60">
            <a:extLst>
              <a:ext uri="{FF2B5EF4-FFF2-40B4-BE49-F238E27FC236}">
                <a16:creationId xmlns:a16="http://schemas.microsoft.com/office/drawing/2014/main" id="{F62E05E6-C540-4795-A70E-618E8FC44C6E}"/>
              </a:ext>
            </a:extLst>
          </p:cNvPr>
          <p:cNvSpPr/>
          <p:nvPr/>
        </p:nvSpPr>
        <p:spPr>
          <a:xfrm rot="19106021" flipH="1">
            <a:off x="2141078" y="4628648"/>
            <a:ext cx="404483" cy="234566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0712E7-B293-4BD6-9EF1-020F116FFAAD}"/>
              </a:ext>
            </a:extLst>
          </p:cNvPr>
          <p:cNvSpPr txBox="1"/>
          <p:nvPr/>
        </p:nvSpPr>
        <p:spPr>
          <a:xfrm>
            <a:off x="1477012" y="4839507"/>
            <a:ext cx="1299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</a:pPr>
            <a:r>
              <a:rPr lang="sr-Latn-RS" sz="12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Kupac / Korisnik</a:t>
            </a:r>
            <a:endParaRPr lang="en-US" sz="12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ounded Rectangle 65">
            <a:extLst>
              <a:ext uri="{FF2B5EF4-FFF2-40B4-BE49-F238E27FC236}">
                <a16:creationId xmlns:a16="http://schemas.microsoft.com/office/drawing/2014/main" id="{0DA71CFE-BCE0-4A79-96F0-34ADA0ADC808}"/>
              </a:ext>
            </a:extLst>
          </p:cNvPr>
          <p:cNvSpPr/>
          <p:nvPr/>
        </p:nvSpPr>
        <p:spPr>
          <a:xfrm>
            <a:off x="1145500" y="5100173"/>
            <a:ext cx="355788" cy="69815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C7CF0EAC-4AEE-43E7-AC0E-4630AAB8B13F}"/>
              </a:ext>
            </a:extLst>
          </p:cNvPr>
          <p:cNvSpPr/>
          <p:nvPr/>
        </p:nvSpPr>
        <p:spPr>
          <a:xfrm>
            <a:off x="2928945" y="4633848"/>
            <a:ext cx="924562" cy="303962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200" b="1" i="1" dirty="0" err="1">
                <a:solidFill>
                  <a:prstClr val="black"/>
                </a:solidFill>
                <a:latin typeface="Calibri" panose="020F0502020204030204"/>
              </a:rPr>
              <a:t>Agregator</a:t>
            </a:r>
            <a:endParaRPr lang="sr-Latn-RS" sz="1200" b="1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Down Arrow 61">
            <a:extLst>
              <a:ext uri="{FF2B5EF4-FFF2-40B4-BE49-F238E27FC236}">
                <a16:creationId xmlns:a16="http://schemas.microsoft.com/office/drawing/2014/main" id="{34BFEC5A-F9DD-4227-814E-AEF228D4A557}"/>
              </a:ext>
            </a:extLst>
          </p:cNvPr>
          <p:cNvSpPr/>
          <p:nvPr/>
        </p:nvSpPr>
        <p:spPr>
          <a:xfrm>
            <a:off x="2653346" y="4632300"/>
            <a:ext cx="315536" cy="318357"/>
          </a:xfrm>
          <a:prstGeom prst="downArrow">
            <a:avLst/>
          </a:prstGeom>
          <a:solidFill>
            <a:srgbClr val="FF33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482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0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1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1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2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7" presetClass="emph" presetSubtype="0" fill="remove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2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3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/>
      <p:bldP spid="3" grpId="0" build="p"/>
      <p:bldP spid="28" grpId="0"/>
      <p:bldP spid="41" grpId="0"/>
      <p:bldP spid="45" grpId="0" animBg="1"/>
      <p:bldP spid="45" grpId="1" animBg="1"/>
      <p:bldP spid="56" grpId="0" animBg="1"/>
      <p:bldP spid="57" grpId="0"/>
      <p:bldP spid="58" grpId="0"/>
      <p:bldP spid="59" grpId="0" animBg="1"/>
      <p:bldP spid="60" grpId="0" animBg="1"/>
      <p:bldP spid="62" grpId="0"/>
      <p:bldP spid="63" grpId="0" animBg="1"/>
      <p:bldP spid="65" grpId="0" animBg="1"/>
      <p:bldP spid="61" grpId="0" animBg="1"/>
      <p:bldP spid="61" grpId="1" animBg="1"/>
      <p:bldP spid="61" grpId="2" animBg="1"/>
      <p:bldP spid="61" grpId="3" animBg="1"/>
      <p:bldP spid="61" grpId="4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1D826-01C6-4A5D-331C-3C80419D5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23783"/>
          </a:xfrm>
        </p:spPr>
        <p:txBody>
          <a:bodyPr>
            <a:normAutofit fontScale="90000"/>
          </a:bodyPr>
          <a:lstStyle/>
          <a:p>
            <a:r>
              <a:rPr lang="ru-RU" dirty="0"/>
              <a:t>IoT решење за DSM земаља у развоју</a:t>
            </a:r>
            <a:br>
              <a:rPr lang="ru-RU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29E023-751B-DE3C-E4A7-4234431D8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47" y="1340359"/>
            <a:ext cx="10018724" cy="42403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489D96-0572-673A-A2F9-33899AC3E5A6}"/>
              </a:ext>
            </a:extLst>
          </p:cNvPr>
          <p:cNvSpPr txBox="1"/>
          <p:nvPr/>
        </p:nvSpPr>
        <p:spPr>
          <a:xfrm>
            <a:off x="1546363" y="5657671"/>
            <a:ext cx="90960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PZEM-004T-100A: 100А/22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kW, </a:t>
            </a:r>
            <a:r>
              <a:rPr lang="sr-Cyrl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тачности мерења 1%</a:t>
            </a: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(10$</a:t>
            </a: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Cyrl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фази)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SP32 </a:t>
            </a:r>
            <a:r>
              <a:rPr lang="sr-Cyrl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микропроцесор,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SPI, I2C,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WiFi</a:t>
            </a:r>
            <a:r>
              <a:rPr lang="sr-Cyrl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хардверска </a:t>
            </a:r>
            <a:r>
              <a:rPr lang="sr-Cyrl-R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енкрипција</a:t>
            </a:r>
            <a:r>
              <a:rPr lang="sr-Cyrl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(4$)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>
                <a:latin typeface="Calibri" panose="020F0502020204030204" pitchFamily="34" charset="0"/>
                <a:cs typeface="Arial" panose="020B0604020202020204" pitchFamily="34" charset="0"/>
              </a:rPr>
              <a:t>Укупни трошкови око 75$ по паметном бројилу (бројило са </a:t>
            </a:r>
            <a:r>
              <a:rPr lang="en-US" dirty="0">
                <a:latin typeface="Calibri" panose="020F0502020204030204" pitchFamily="34" charset="0"/>
                <a:cs typeface="Arial" panose="020B0604020202020204" pitchFamily="34" charset="0"/>
              </a:rPr>
              <a:t>GPRS </a:t>
            </a:r>
            <a:r>
              <a:rPr lang="sr-Cyrl-RS" dirty="0">
                <a:latin typeface="Calibri" panose="020F0502020204030204" pitchFamily="34" charset="0"/>
                <a:cs typeface="Arial" panose="020B0604020202020204" pitchFamily="34" charset="0"/>
              </a:rPr>
              <a:t>везом + хостинг).</a:t>
            </a:r>
            <a:endParaRPr lang="en-US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3519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1D826-01C6-4A5D-331C-3C80419D5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23783"/>
          </a:xfrm>
        </p:spPr>
        <p:txBody>
          <a:bodyPr>
            <a:normAutofit fontScale="90000"/>
          </a:bodyPr>
          <a:lstStyle/>
          <a:p>
            <a:r>
              <a:rPr lang="ru-RU" dirty="0"/>
              <a:t>IoT решење за DSM земаља у развоју</a:t>
            </a:r>
            <a:br>
              <a:rPr lang="ru-RU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25A0C2-BEC8-A721-464A-E245462B5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32EBA4-9958-FBDC-C90D-B7C842EF1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" y="1066799"/>
            <a:ext cx="9635363" cy="5321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3486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76165-CC9D-74E3-8ADD-88A3318E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EPRI</a:t>
            </a:r>
            <a:r>
              <a:rPr lang="en-US" dirty="0"/>
              <a:t> </a:t>
            </a:r>
            <a:r>
              <a:rPr lang="sr-Cyrl-RS" dirty="0"/>
              <a:t>водич за </a:t>
            </a:r>
            <a:r>
              <a:rPr lang="ru-RU" dirty="0"/>
              <a:t>анализе трошкова и користи </a:t>
            </a:r>
            <a:r>
              <a:rPr lang="en-US" dirty="0"/>
              <a:t>Smart Grid</a:t>
            </a:r>
            <a:r>
              <a:rPr lang="sr-Cyrl-RS" dirty="0"/>
              <a:t> пројеката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2B9AB-9A7F-485C-02D0-3866EAC2A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297" y="1887536"/>
            <a:ext cx="6716110" cy="4649897"/>
          </a:xfrm>
        </p:spPr>
        <p:txBody>
          <a:bodyPr>
            <a:normAutofit/>
          </a:bodyPr>
          <a:lstStyle/>
          <a:p>
            <a:r>
              <a:rPr lang="sr-Cyrl-RS" dirty="0"/>
              <a:t>За </a:t>
            </a:r>
            <a:r>
              <a:rPr lang="ru-RU" dirty="0"/>
              <a:t>анализе трошкова и користи (енгл. скр. </a:t>
            </a:r>
            <a:r>
              <a:rPr lang="ru-RU" i="1" dirty="0"/>
              <a:t>CBA</a:t>
            </a:r>
            <a:r>
              <a:rPr lang="ru-RU" dirty="0"/>
              <a:t>) </a:t>
            </a:r>
            <a:r>
              <a:rPr lang="sr-Cyrl-RS" dirty="0"/>
              <a:t> </a:t>
            </a:r>
            <a:r>
              <a:rPr lang="en-US" dirty="0"/>
              <a:t>DSM </a:t>
            </a:r>
            <a:r>
              <a:rPr lang="sr-Cyrl-RS" dirty="0"/>
              <a:t>и</a:t>
            </a:r>
            <a:r>
              <a:rPr lang="en-US" dirty="0"/>
              <a:t> </a:t>
            </a:r>
            <a:r>
              <a:rPr lang="en-US" dirty="0" err="1"/>
              <a:t>SmartGrid</a:t>
            </a:r>
            <a:r>
              <a:rPr lang="sr-Cyrl-RS" dirty="0"/>
              <a:t> пројеката постоје дефинисане и разрађене процедуре!</a:t>
            </a:r>
          </a:p>
          <a:p>
            <a:pPr marL="895350" lvl="3" indent="-180975"/>
            <a:r>
              <a:rPr lang="en-US" dirty="0"/>
              <a:t>Methodological Approach for Estimating the Benefits</a:t>
            </a:r>
            <a:r>
              <a:rPr lang="sr-Cyrl-RS" dirty="0"/>
              <a:t> </a:t>
            </a:r>
            <a:r>
              <a:rPr lang="en-US" dirty="0"/>
              <a:t>and Costs of Smart Grid Demonstration Projects</a:t>
            </a:r>
            <a:r>
              <a:rPr lang="sr-Cyrl-RS" dirty="0"/>
              <a:t>, </a:t>
            </a:r>
            <a:r>
              <a:rPr lang="en-US" dirty="0"/>
              <a:t>EPRI – pdf </a:t>
            </a:r>
            <a:r>
              <a:rPr lang="sr-Cyrl-RS" dirty="0"/>
              <a:t>документ</a:t>
            </a:r>
          </a:p>
          <a:p>
            <a:pPr marL="895350" lvl="3" indent="-180975"/>
            <a:r>
              <a:rPr lang="en-US" dirty="0"/>
              <a:t>Guidebook for Cost/Benefit Analysis of Smart Grid</a:t>
            </a:r>
            <a:r>
              <a:rPr lang="sr-Cyrl-RS" dirty="0"/>
              <a:t> </a:t>
            </a:r>
            <a:r>
              <a:rPr lang="en-US" dirty="0"/>
              <a:t>Demonstration Projects</a:t>
            </a:r>
            <a:r>
              <a:rPr lang="sr-Cyrl-RS" dirty="0"/>
              <a:t>, </a:t>
            </a:r>
            <a:r>
              <a:rPr lang="en-US" dirty="0"/>
              <a:t>EPRI</a:t>
            </a:r>
            <a:r>
              <a:rPr lang="sr-Cyrl-RS" dirty="0"/>
              <a:t> </a:t>
            </a:r>
            <a:r>
              <a:rPr lang="en-US" dirty="0"/>
              <a:t>– pdf </a:t>
            </a:r>
            <a:r>
              <a:rPr lang="sr-Cyrl-RS" dirty="0"/>
              <a:t>документ</a:t>
            </a:r>
          </a:p>
          <a:p>
            <a:pPr marL="1352550" lvl="4" indent="-180975"/>
            <a:r>
              <a:rPr lang="sr-Cyrl-RS" dirty="0"/>
              <a:t>пример „</a:t>
            </a:r>
            <a:r>
              <a:rPr lang="en-US" dirty="0"/>
              <a:t>VOLT/VAR optimization</a:t>
            </a:r>
            <a:r>
              <a:rPr lang="sr-Cyrl-RS" dirty="0"/>
              <a:t> </a:t>
            </a:r>
            <a:r>
              <a:rPr lang="en-US" dirty="0"/>
              <a:t>with conservation voltage reduction</a:t>
            </a:r>
            <a:r>
              <a:rPr lang="sr-Cyrl-RS" dirty="0"/>
              <a:t>“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84CEBC-A4EA-8511-4D55-884289A42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206" y="1687001"/>
            <a:ext cx="4233105" cy="50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974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514B7-C36F-097D-A173-428210097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72107"/>
          </a:xfrm>
        </p:spPr>
        <p:txBody>
          <a:bodyPr>
            <a:normAutofit/>
          </a:bodyPr>
          <a:lstStyle/>
          <a:p>
            <a:r>
              <a:rPr lang="sr-Cyrl-RS" sz="2800" dirty="0"/>
              <a:t>Пример – </a:t>
            </a:r>
            <a:r>
              <a:rPr lang="sr-Cyrl-RS" sz="2800" cap="none" dirty="0"/>
              <a:t>смањење потрошње </a:t>
            </a:r>
            <a:r>
              <a:rPr lang="en-US" sz="2800" dirty="0"/>
              <a:t>VOLT/VAR</a:t>
            </a:r>
            <a:r>
              <a:rPr lang="sr-Latn-RS" sz="2800" dirty="0"/>
              <a:t> </a:t>
            </a:r>
            <a:r>
              <a:rPr lang="sr-Cyrl-RS" sz="2800" cap="none" dirty="0"/>
              <a:t>оптимизацијом </a:t>
            </a:r>
            <a:endParaRPr lang="en-US" sz="2800" cap="none" dirty="0"/>
          </a:p>
        </p:txBody>
      </p:sp>
      <p:pic>
        <p:nvPicPr>
          <p:cNvPr id="5" name="Content Placeholder 4" descr="A graph of a voltage&#10;&#10;Description automatically generated with medium confidence">
            <a:extLst>
              <a:ext uri="{FF2B5EF4-FFF2-40B4-BE49-F238E27FC236}">
                <a16:creationId xmlns:a16="http://schemas.microsoft.com/office/drawing/2014/main" id="{F1797E76-C8E5-E009-AA97-6F3FE9853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672" y="1190625"/>
            <a:ext cx="4857687" cy="3226767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1ABBA8-BA88-EDC4-CABE-9AFF7643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690" y="3732401"/>
            <a:ext cx="6241130" cy="2362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C8CE6E-A02D-2A48-D576-B53EC2A3E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52" y="1190625"/>
            <a:ext cx="11077968" cy="549297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27C7F80-DA43-A0F2-98CA-28D7AE17C631}"/>
              </a:ext>
            </a:extLst>
          </p:cNvPr>
          <p:cNvSpPr/>
          <p:nvPr/>
        </p:nvSpPr>
        <p:spPr>
          <a:xfrm>
            <a:off x="1545996" y="5165889"/>
            <a:ext cx="2993716" cy="12766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1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9467-D86A-4D44-9E01-5796E5BDA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  </a:t>
            </a:r>
            <a:r>
              <a:rPr lang="sr-Cyrl-RS" dirty="0"/>
              <a:t>хвала на пажњи!</a:t>
            </a:r>
            <a:r>
              <a:rPr lang="en-US" dirty="0"/>
              <a:t>	</a:t>
            </a:r>
          </a:p>
        </p:txBody>
      </p:sp>
      <p:pic>
        <p:nvPicPr>
          <p:cNvPr id="6" name="Picture Placeholder 5" descr="Circuit">
            <a:extLst>
              <a:ext uri="{FF2B5EF4-FFF2-40B4-BE49-F238E27FC236}">
                <a16:creationId xmlns:a16="http://schemas.microsoft.com/office/drawing/2014/main" id="{103D88BF-51AE-46F2-8081-A3C5064327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411" y="783406"/>
            <a:ext cx="9912354" cy="329977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79215-653F-4996-95E5-0FD4B247B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364" y="4976603"/>
            <a:ext cx="9910859" cy="1747878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sr-Latn-RS" sz="2400" dirty="0">
                <a:hlinkClick r:id="rId4"/>
              </a:rPr>
              <a:t>branislava.lepotickovacevic@upes.rs</a:t>
            </a:r>
            <a:br>
              <a:rPr lang="sr-Latn-RS" sz="2400" dirty="0">
                <a:hlinkClick r:id="rId4"/>
              </a:rPr>
            </a:br>
            <a:r>
              <a:rPr lang="sr-Latn-RS" sz="2400" dirty="0">
                <a:hlinkClick r:id="rId4"/>
              </a:rPr>
              <a:t>vladimir.siljkut@eps.rs</a:t>
            </a:r>
            <a:br>
              <a:rPr lang="sr-Latn-RS" sz="2400" dirty="0">
                <a:hlinkClick r:id="rId4"/>
              </a:rPr>
            </a:br>
            <a:r>
              <a:rPr lang="sr-Latn-RS" sz="2400" dirty="0" err="1">
                <a:hlinkClick r:id="rId4"/>
              </a:rPr>
              <a:t>milos.kuzman</a:t>
            </a:r>
            <a:r>
              <a:rPr lang="sr-Latn-RS" sz="2400" dirty="0">
                <a:hlinkClick r:id="rId4"/>
              </a:rPr>
              <a:t> @upes.rs</a:t>
            </a:r>
            <a:br>
              <a:rPr lang="sr-Latn-RS" sz="2400" dirty="0">
                <a:hlinkClick r:id="rId4"/>
              </a:rPr>
            </a:br>
            <a:r>
              <a:rPr lang="en-US" sz="2400" dirty="0">
                <a:hlinkClick r:id="rId4"/>
              </a:rPr>
              <a:t>rados.cabarkapa@ekc-ltd.com</a:t>
            </a:r>
            <a:br>
              <a:rPr lang="sr-Latn-RS" sz="2400" dirty="0">
                <a:hlinkClick r:id="rId4"/>
              </a:rPr>
            </a:br>
            <a:r>
              <a:rPr lang="sr-Latn-RS" sz="2400" dirty="0">
                <a:hlinkClick r:id="rId4"/>
              </a:rPr>
              <a:t>nikola.georgijevic@ekc-ltd.com</a:t>
            </a: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B8F1F81-C967-4E2F-847D-21A15CC49D1C}"/>
              </a:ext>
            </a:extLst>
          </p:cNvPr>
          <p:cNvSpPr txBox="1">
            <a:spLocks/>
          </p:cNvSpPr>
          <p:nvPr/>
        </p:nvSpPr>
        <p:spPr>
          <a:xfrm>
            <a:off x="2261723" y="78340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Питања и дискусија</a:t>
            </a:r>
            <a:r>
              <a:rPr lang="sr-Latn-R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654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5BE62A68-92FB-4DA6-B1D6-FA043544A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3" name="Picture 2">
            <a:extLst>
              <a:ext uri="{FF2B5EF4-FFF2-40B4-BE49-F238E27FC236}">
                <a16:creationId xmlns:a16="http://schemas.microsoft.com/office/drawing/2014/main" id="{10A6DFCC-5864-48A7-8196-CBCF038BB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83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03CA880E-A155-41A2-B87D-21AC3CE33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96" name="Rectangle 5">
              <a:extLst>
                <a:ext uri="{FF2B5EF4-FFF2-40B4-BE49-F238E27FC236}">
                  <a16:creationId xmlns:a16="http://schemas.microsoft.com/office/drawing/2014/main" id="{AD179668-A46F-4D4C-8C75-2F3B4B578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6">
              <a:extLst>
                <a:ext uri="{FF2B5EF4-FFF2-40B4-BE49-F238E27FC236}">
                  <a16:creationId xmlns:a16="http://schemas.microsoft.com/office/drawing/2014/main" id="{0DB283C2-E19A-4A75-909F-450DB72DE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7">
              <a:extLst>
                <a:ext uri="{FF2B5EF4-FFF2-40B4-BE49-F238E27FC236}">
                  <a16:creationId xmlns:a16="http://schemas.microsoft.com/office/drawing/2014/main" id="{B674E08A-09B5-42AD-805C-43DAE1D0B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248B903F-D11E-41B4-A6F7-5ACF56D76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9">
              <a:extLst>
                <a:ext uri="{FF2B5EF4-FFF2-40B4-BE49-F238E27FC236}">
                  <a16:creationId xmlns:a16="http://schemas.microsoft.com/office/drawing/2014/main" id="{68B65942-DED3-475B-B28D-839E15541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0">
              <a:extLst>
                <a:ext uri="{FF2B5EF4-FFF2-40B4-BE49-F238E27FC236}">
                  <a16:creationId xmlns:a16="http://schemas.microsoft.com/office/drawing/2014/main" id="{54C02C20-8E50-4D5F-9E89-7266186B1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1">
              <a:extLst>
                <a:ext uri="{FF2B5EF4-FFF2-40B4-BE49-F238E27FC236}">
                  <a16:creationId xmlns:a16="http://schemas.microsoft.com/office/drawing/2014/main" id="{057C79DE-C22B-4732-B921-1EEF64DAD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2">
              <a:extLst>
                <a:ext uri="{FF2B5EF4-FFF2-40B4-BE49-F238E27FC236}">
                  <a16:creationId xmlns:a16="http://schemas.microsoft.com/office/drawing/2014/main" id="{21E55FE5-F856-4E6D-A505-4A5AA92FC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3">
              <a:extLst>
                <a:ext uri="{FF2B5EF4-FFF2-40B4-BE49-F238E27FC236}">
                  <a16:creationId xmlns:a16="http://schemas.microsoft.com/office/drawing/2014/main" id="{564ACC84-D8A2-43FB-AB43-D7A892AC8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4">
              <a:extLst>
                <a:ext uri="{FF2B5EF4-FFF2-40B4-BE49-F238E27FC236}">
                  <a16:creationId xmlns:a16="http://schemas.microsoft.com/office/drawing/2014/main" id="{33DE6074-A243-4841-8A21-41739E524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5">
              <a:extLst>
                <a:ext uri="{FF2B5EF4-FFF2-40B4-BE49-F238E27FC236}">
                  <a16:creationId xmlns:a16="http://schemas.microsoft.com/office/drawing/2014/main" id="{6AD73007-A6A4-498E-8AF9-C3F7D61DC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16">
              <a:extLst>
                <a:ext uri="{FF2B5EF4-FFF2-40B4-BE49-F238E27FC236}">
                  <a16:creationId xmlns:a16="http://schemas.microsoft.com/office/drawing/2014/main" id="{541BFD40-70B0-48BA-9216-9C67411F4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7">
              <a:extLst>
                <a:ext uri="{FF2B5EF4-FFF2-40B4-BE49-F238E27FC236}">
                  <a16:creationId xmlns:a16="http://schemas.microsoft.com/office/drawing/2014/main" id="{7DFC59A5-0E43-4308-8BFB-F505CFB549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8">
              <a:extLst>
                <a:ext uri="{FF2B5EF4-FFF2-40B4-BE49-F238E27FC236}">
                  <a16:creationId xmlns:a16="http://schemas.microsoft.com/office/drawing/2014/main" id="{0852232F-7FE7-4B61-AC34-F29289DAC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9">
              <a:extLst>
                <a:ext uri="{FF2B5EF4-FFF2-40B4-BE49-F238E27FC236}">
                  <a16:creationId xmlns:a16="http://schemas.microsoft.com/office/drawing/2014/main" id="{F2467A7F-F122-4464-A682-8C4DB1DA1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20">
              <a:extLst>
                <a:ext uri="{FF2B5EF4-FFF2-40B4-BE49-F238E27FC236}">
                  <a16:creationId xmlns:a16="http://schemas.microsoft.com/office/drawing/2014/main" id="{2178D569-0695-49D6-8261-1BF6E2E48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Rectangle 21">
              <a:extLst>
                <a:ext uri="{FF2B5EF4-FFF2-40B4-BE49-F238E27FC236}">
                  <a16:creationId xmlns:a16="http://schemas.microsoft.com/office/drawing/2014/main" id="{E289FFF1-2E96-4F4A-94D2-D1FED6AE8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22">
              <a:extLst>
                <a:ext uri="{FF2B5EF4-FFF2-40B4-BE49-F238E27FC236}">
                  <a16:creationId xmlns:a16="http://schemas.microsoft.com/office/drawing/2014/main" id="{F0509D92-D47A-49BC-899A-0C2AB53BC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23">
              <a:extLst>
                <a:ext uri="{FF2B5EF4-FFF2-40B4-BE49-F238E27FC236}">
                  <a16:creationId xmlns:a16="http://schemas.microsoft.com/office/drawing/2014/main" id="{606E419B-186B-4DA7-95FA-F921A2D3FC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24">
              <a:extLst>
                <a:ext uri="{FF2B5EF4-FFF2-40B4-BE49-F238E27FC236}">
                  <a16:creationId xmlns:a16="http://schemas.microsoft.com/office/drawing/2014/main" id="{35DBBAC4-A0DC-44A6-A64F-3FF22BC30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25">
              <a:extLst>
                <a:ext uri="{FF2B5EF4-FFF2-40B4-BE49-F238E27FC236}">
                  <a16:creationId xmlns:a16="http://schemas.microsoft.com/office/drawing/2014/main" id="{45359546-A3CF-4560-869D-4C642B0F7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26">
              <a:extLst>
                <a:ext uri="{FF2B5EF4-FFF2-40B4-BE49-F238E27FC236}">
                  <a16:creationId xmlns:a16="http://schemas.microsoft.com/office/drawing/2014/main" id="{A9D2DDA1-3EE0-4B5E-8107-6000BCB2B4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27">
              <a:extLst>
                <a:ext uri="{FF2B5EF4-FFF2-40B4-BE49-F238E27FC236}">
                  <a16:creationId xmlns:a16="http://schemas.microsoft.com/office/drawing/2014/main" id="{6DA22C48-18EA-47BE-B75A-9594E025B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28">
              <a:extLst>
                <a:ext uri="{FF2B5EF4-FFF2-40B4-BE49-F238E27FC236}">
                  <a16:creationId xmlns:a16="http://schemas.microsoft.com/office/drawing/2014/main" id="{411A5F9B-C5BD-4FE0-BEE1-5FA9B82FB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29">
              <a:extLst>
                <a:ext uri="{FF2B5EF4-FFF2-40B4-BE49-F238E27FC236}">
                  <a16:creationId xmlns:a16="http://schemas.microsoft.com/office/drawing/2014/main" id="{AFFCFD60-FB34-408B-A2EA-311A1093D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30">
              <a:extLst>
                <a:ext uri="{FF2B5EF4-FFF2-40B4-BE49-F238E27FC236}">
                  <a16:creationId xmlns:a16="http://schemas.microsoft.com/office/drawing/2014/main" id="{72B9EBCA-3EF6-4296-80E0-CD849B27E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31">
              <a:extLst>
                <a:ext uri="{FF2B5EF4-FFF2-40B4-BE49-F238E27FC236}">
                  <a16:creationId xmlns:a16="http://schemas.microsoft.com/office/drawing/2014/main" id="{CC021197-0DB7-42B6-93BB-32252A93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134327-4864-46BB-A57A-7055C9E3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614" y="161836"/>
            <a:ext cx="9788524" cy="590724"/>
          </a:xfrm>
        </p:spPr>
        <p:txBody>
          <a:bodyPr>
            <a:normAutofit/>
          </a:bodyPr>
          <a:lstStyle/>
          <a:p>
            <a:r>
              <a:rPr lang="en-US" sz="3300" dirty="0" err="1">
                <a:solidFill>
                  <a:srgbClr val="FFFFFF"/>
                </a:solidFill>
              </a:rPr>
              <a:t>Uloga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i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uticaj</a:t>
            </a:r>
            <a:r>
              <a:rPr lang="en-US" sz="3300" dirty="0">
                <a:solidFill>
                  <a:srgbClr val="FFFFFF"/>
                </a:solidFill>
              </a:rPr>
              <a:t> DSM/DR </a:t>
            </a:r>
            <a:r>
              <a:rPr lang="en-US" sz="3300" dirty="0" err="1">
                <a:solidFill>
                  <a:srgbClr val="FFFFFF"/>
                </a:solidFill>
              </a:rPr>
              <a:t>i</a:t>
            </a:r>
            <a:r>
              <a:rPr lang="en-US" sz="3300" dirty="0">
                <a:solidFill>
                  <a:srgbClr val="FFFFFF"/>
                </a:solidFill>
              </a:rPr>
              <a:t> V-</a:t>
            </a:r>
            <a:r>
              <a:rPr lang="sr-Latn-RS" sz="3300" dirty="0">
                <a:solidFill>
                  <a:srgbClr val="FFFFFF"/>
                </a:solidFill>
              </a:rPr>
              <a:t>OIE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na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>
                <a:solidFill>
                  <a:srgbClr val="FFFFFF"/>
                </a:solidFill>
              </a:rPr>
              <a:t>opterećenje</a:t>
            </a:r>
            <a:endParaRPr lang="en-US" sz="3300" dirty="0">
              <a:solidFill>
                <a:srgbClr val="FFFFFF"/>
              </a:solidFill>
            </a:endParaRPr>
          </a:p>
        </p:txBody>
      </p:sp>
      <p:sp useBgFill="1">
        <p:nvSpPr>
          <p:cNvPr id="124" name="Round Diagonal Corner Rectangle 6">
            <a:extLst>
              <a:ext uri="{FF2B5EF4-FFF2-40B4-BE49-F238E27FC236}">
                <a16:creationId xmlns:a16="http://schemas.microsoft.com/office/drawing/2014/main" id="{7C30BDFE-E13B-4CD1-9371-FAEDFF80C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853439"/>
            <a:ext cx="6987476" cy="4760505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bg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847D4E2-EA7B-40EF-8062-D1FAF838F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79200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27" name="Freeform 32">
              <a:extLst>
                <a:ext uri="{FF2B5EF4-FFF2-40B4-BE49-F238E27FC236}">
                  <a16:creationId xmlns:a16="http://schemas.microsoft.com/office/drawing/2014/main" id="{F1549F3B-53A1-4D15-8E8E-4297D91B8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33">
              <a:extLst>
                <a:ext uri="{FF2B5EF4-FFF2-40B4-BE49-F238E27FC236}">
                  <a16:creationId xmlns:a16="http://schemas.microsoft.com/office/drawing/2014/main" id="{841347B2-F767-433C-946A-1B19B4C40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34">
              <a:extLst>
                <a:ext uri="{FF2B5EF4-FFF2-40B4-BE49-F238E27FC236}">
                  <a16:creationId xmlns:a16="http://schemas.microsoft.com/office/drawing/2014/main" id="{B34A4847-B6CA-4001-8EB1-33B3854A4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35">
              <a:extLst>
                <a:ext uri="{FF2B5EF4-FFF2-40B4-BE49-F238E27FC236}">
                  <a16:creationId xmlns:a16="http://schemas.microsoft.com/office/drawing/2014/main" id="{EF334B32-D0A0-45DE-99CB-37A3E56EC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36">
              <a:extLst>
                <a:ext uri="{FF2B5EF4-FFF2-40B4-BE49-F238E27FC236}">
                  <a16:creationId xmlns:a16="http://schemas.microsoft.com/office/drawing/2014/main" id="{5D1098DF-5812-4A6F-A4B7-AFEBEDA98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37">
              <a:extLst>
                <a:ext uri="{FF2B5EF4-FFF2-40B4-BE49-F238E27FC236}">
                  <a16:creationId xmlns:a16="http://schemas.microsoft.com/office/drawing/2014/main" id="{2A72CC5D-2EA1-4ABD-B694-045401D7F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38">
              <a:extLst>
                <a:ext uri="{FF2B5EF4-FFF2-40B4-BE49-F238E27FC236}">
                  <a16:creationId xmlns:a16="http://schemas.microsoft.com/office/drawing/2014/main" id="{47B8C57D-403F-4D5B-9724-24276E99B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39">
              <a:extLst>
                <a:ext uri="{FF2B5EF4-FFF2-40B4-BE49-F238E27FC236}">
                  <a16:creationId xmlns:a16="http://schemas.microsoft.com/office/drawing/2014/main" id="{4890E5D3-F793-4B6A-AA8F-1F6C03BD1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40">
              <a:extLst>
                <a:ext uri="{FF2B5EF4-FFF2-40B4-BE49-F238E27FC236}">
                  <a16:creationId xmlns:a16="http://schemas.microsoft.com/office/drawing/2014/main" id="{68A2FE4A-346D-4EA5-B377-EED451516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Rectangle 41">
              <a:extLst>
                <a:ext uri="{FF2B5EF4-FFF2-40B4-BE49-F238E27FC236}">
                  <a16:creationId xmlns:a16="http://schemas.microsoft.com/office/drawing/2014/main" id="{2F12D5D5-9BB1-4D89-B5B4-8F8353825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FA02C-A910-4441-B252-0D50E2F2E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607" y="5956714"/>
            <a:ext cx="9905999" cy="67703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sr-Latn-RS" dirty="0">
                <a:solidFill>
                  <a:schemeClr val="bg1"/>
                </a:solidFill>
              </a:rPr>
              <a:t>Karakteristični zimski i letnji dnevni dijagram opterećenja</a:t>
            </a:r>
            <a:br>
              <a:rPr lang="sr-Latn-RS" dirty="0">
                <a:solidFill>
                  <a:schemeClr val="bg1"/>
                </a:solidFill>
              </a:rPr>
            </a:br>
            <a:endParaRPr lang="sr-Latn-R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sr-Latn-RS" dirty="0"/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454C97B-DB5B-4FE3-A57D-8F851D2EE085}"/>
              </a:ext>
            </a:extLst>
          </p:cNvPr>
          <p:cNvSpPr/>
          <p:nvPr/>
        </p:nvSpPr>
        <p:spPr>
          <a:xfrm>
            <a:off x="903288" y="853439"/>
            <a:ext cx="4340351" cy="476631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48" name="Picture 1">
            <a:extLst>
              <a:ext uri="{FF2B5EF4-FFF2-40B4-BE49-F238E27FC236}">
                <a16:creationId xmlns:a16="http://schemas.microsoft.com/office/drawing/2014/main" id="{E843D7B6-9E29-43C2-BB04-AE006EC75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t="28838" r="3990" b="9006"/>
          <a:stretch>
            <a:fillRect/>
          </a:stretch>
        </p:blipFill>
        <p:spPr bwMode="auto">
          <a:xfrm>
            <a:off x="1577149" y="912813"/>
            <a:ext cx="8574177" cy="4876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BEFBFCE-2C21-4973-9103-6E7926163888}"/>
              </a:ext>
            </a:extLst>
          </p:cNvPr>
          <p:cNvCxnSpPr/>
          <p:nvPr/>
        </p:nvCxnSpPr>
        <p:spPr>
          <a:xfrm>
            <a:off x="2055076" y="2170113"/>
            <a:ext cx="609600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5A14DC4-AA1D-416B-9C67-76B5542ECCD7}"/>
              </a:ext>
            </a:extLst>
          </p:cNvPr>
          <p:cNvCxnSpPr/>
          <p:nvPr/>
        </p:nvCxnSpPr>
        <p:spPr>
          <a:xfrm>
            <a:off x="3188551" y="2351088"/>
            <a:ext cx="762000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1C91F85-3AB2-4BDB-8FCA-5C85A356FF2E}"/>
              </a:ext>
            </a:extLst>
          </p:cNvPr>
          <p:cNvCxnSpPr/>
          <p:nvPr/>
        </p:nvCxnSpPr>
        <p:spPr>
          <a:xfrm>
            <a:off x="9638653" y="2208213"/>
            <a:ext cx="379323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urved Down Arrow 16">
            <a:extLst>
              <a:ext uri="{FF2B5EF4-FFF2-40B4-BE49-F238E27FC236}">
                <a16:creationId xmlns:a16="http://schemas.microsoft.com/office/drawing/2014/main" id="{BE477F3F-9486-4023-94E4-635412EED904}"/>
              </a:ext>
            </a:extLst>
          </p:cNvPr>
          <p:cNvSpPr/>
          <p:nvPr/>
        </p:nvSpPr>
        <p:spPr>
          <a:xfrm rot="1054802">
            <a:off x="2516482" y="1638975"/>
            <a:ext cx="1234024" cy="655006"/>
          </a:xfrm>
          <a:prstGeom prst="curvedDownArrow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Curved Down Arrow 18">
            <a:extLst>
              <a:ext uri="{FF2B5EF4-FFF2-40B4-BE49-F238E27FC236}">
                <a16:creationId xmlns:a16="http://schemas.microsoft.com/office/drawing/2014/main" id="{607820C1-0EDE-4D7E-972D-682F0B484D69}"/>
              </a:ext>
            </a:extLst>
          </p:cNvPr>
          <p:cNvSpPr/>
          <p:nvPr/>
        </p:nvSpPr>
        <p:spPr>
          <a:xfrm rot="20199762" flipH="1">
            <a:off x="1586434" y="1765255"/>
            <a:ext cx="722198" cy="468663"/>
          </a:xfrm>
          <a:prstGeom prst="curvedDownArrow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Curved Down Arrow 19">
            <a:extLst>
              <a:ext uri="{FF2B5EF4-FFF2-40B4-BE49-F238E27FC236}">
                <a16:creationId xmlns:a16="http://schemas.microsoft.com/office/drawing/2014/main" id="{F8F7824E-6814-49C4-AB32-6F3A823E83A3}"/>
              </a:ext>
            </a:extLst>
          </p:cNvPr>
          <p:cNvSpPr/>
          <p:nvPr/>
        </p:nvSpPr>
        <p:spPr>
          <a:xfrm rot="20199762" flipH="1">
            <a:off x="9628134" y="1792876"/>
            <a:ext cx="673290" cy="439208"/>
          </a:xfrm>
          <a:prstGeom prst="curvedDownArrow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02E8C0D-915A-446E-8AC0-940CAD52F1D3}"/>
              </a:ext>
            </a:extLst>
          </p:cNvPr>
          <p:cNvCxnSpPr/>
          <p:nvPr/>
        </p:nvCxnSpPr>
        <p:spPr>
          <a:xfrm>
            <a:off x="4218928" y="2084388"/>
            <a:ext cx="503148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Down Arrow 21">
            <a:extLst>
              <a:ext uri="{FF2B5EF4-FFF2-40B4-BE49-F238E27FC236}">
                <a16:creationId xmlns:a16="http://schemas.microsoft.com/office/drawing/2014/main" id="{A5CA8299-4611-4B1F-A618-D8BCA6071DE8}"/>
              </a:ext>
            </a:extLst>
          </p:cNvPr>
          <p:cNvSpPr/>
          <p:nvPr/>
        </p:nvSpPr>
        <p:spPr>
          <a:xfrm>
            <a:off x="4302976" y="1884363"/>
            <a:ext cx="304800" cy="18097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49C7E6F-D1F4-414E-A736-262DFCA10A4C}"/>
              </a:ext>
            </a:extLst>
          </p:cNvPr>
          <p:cNvCxnSpPr/>
          <p:nvPr/>
        </p:nvCxnSpPr>
        <p:spPr>
          <a:xfrm>
            <a:off x="2740876" y="3808413"/>
            <a:ext cx="1438275" cy="0"/>
          </a:xfrm>
          <a:prstGeom prst="line">
            <a:avLst/>
          </a:prstGeom>
          <a:ln w="508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Up Arrow 26">
            <a:extLst>
              <a:ext uri="{FF2B5EF4-FFF2-40B4-BE49-F238E27FC236}">
                <a16:creationId xmlns:a16="http://schemas.microsoft.com/office/drawing/2014/main" id="{B2FA18AA-B765-44F1-98B7-EB9CAE193EF8}"/>
              </a:ext>
            </a:extLst>
          </p:cNvPr>
          <p:cNvSpPr/>
          <p:nvPr/>
        </p:nvSpPr>
        <p:spPr>
          <a:xfrm>
            <a:off x="3550501" y="3817938"/>
            <a:ext cx="381000" cy="200025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own Arrow 28">
            <a:extLst>
              <a:ext uri="{FF2B5EF4-FFF2-40B4-BE49-F238E27FC236}">
                <a16:creationId xmlns:a16="http://schemas.microsoft.com/office/drawing/2014/main" id="{A718EE9A-EF46-47E2-A1B7-589F05D26314}"/>
              </a:ext>
            </a:extLst>
          </p:cNvPr>
          <p:cNvSpPr/>
          <p:nvPr/>
        </p:nvSpPr>
        <p:spPr>
          <a:xfrm>
            <a:off x="7570051" y="1817688"/>
            <a:ext cx="304800" cy="18097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own Arrow 29">
            <a:extLst>
              <a:ext uri="{FF2B5EF4-FFF2-40B4-BE49-F238E27FC236}">
                <a16:creationId xmlns:a16="http://schemas.microsoft.com/office/drawing/2014/main" id="{3A7178F9-408F-4032-9693-36A5454011CD}"/>
              </a:ext>
            </a:extLst>
          </p:cNvPr>
          <p:cNvSpPr/>
          <p:nvPr/>
        </p:nvSpPr>
        <p:spPr>
          <a:xfrm>
            <a:off x="8389201" y="1822450"/>
            <a:ext cx="304800" cy="18097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9C2C277-15F4-4FE3-B68C-AB432BB2B74E}"/>
              </a:ext>
            </a:extLst>
          </p:cNvPr>
          <p:cNvSpPr txBox="1"/>
          <p:nvPr/>
        </p:nvSpPr>
        <p:spPr>
          <a:xfrm>
            <a:off x="1626451" y="1217613"/>
            <a:ext cx="1876425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sr-Latn-CS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pomeranje (shift) </a:t>
            </a:r>
            <a:endParaRPr lang="en-US" sz="1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Freeform 9219">
            <a:extLst>
              <a:ext uri="{FF2B5EF4-FFF2-40B4-BE49-F238E27FC236}">
                <a16:creationId xmlns:a16="http://schemas.microsoft.com/office/drawing/2014/main" id="{A8B16E80-47A0-4999-88FD-5D07E73F94D5}"/>
              </a:ext>
            </a:extLst>
          </p:cNvPr>
          <p:cNvSpPr/>
          <p:nvPr/>
        </p:nvSpPr>
        <p:spPr>
          <a:xfrm>
            <a:off x="7074751" y="1998662"/>
            <a:ext cx="2286000" cy="142875"/>
          </a:xfrm>
          <a:custGeom>
            <a:avLst/>
            <a:gdLst>
              <a:gd name="connsiteX0" fmla="*/ 0 w 2286000"/>
              <a:gd name="connsiteY0" fmla="*/ 171496 h 171496"/>
              <a:gd name="connsiteX1" fmla="*/ 371475 w 2286000"/>
              <a:gd name="connsiteY1" fmla="*/ 76246 h 171496"/>
              <a:gd name="connsiteX2" fmla="*/ 647700 w 2286000"/>
              <a:gd name="connsiteY2" fmla="*/ 47671 h 171496"/>
              <a:gd name="connsiteX3" fmla="*/ 1085850 w 2286000"/>
              <a:gd name="connsiteY3" fmla="*/ 46 h 171496"/>
              <a:gd name="connsiteX4" fmla="*/ 1485900 w 2286000"/>
              <a:gd name="connsiteY4" fmla="*/ 38146 h 171496"/>
              <a:gd name="connsiteX5" fmla="*/ 1866900 w 2286000"/>
              <a:gd name="connsiteY5" fmla="*/ 76246 h 171496"/>
              <a:gd name="connsiteX6" fmla="*/ 2286000 w 2286000"/>
              <a:gd name="connsiteY6" fmla="*/ 161971 h 17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86000" h="171496">
                <a:moveTo>
                  <a:pt x="0" y="171496"/>
                </a:moveTo>
                <a:cubicBezTo>
                  <a:pt x="131762" y="134190"/>
                  <a:pt x="263525" y="96884"/>
                  <a:pt x="371475" y="76246"/>
                </a:cubicBezTo>
                <a:cubicBezTo>
                  <a:pt x="479425" y="55608"/>
                  <a:pt x="647700" y="47671"/>
                  <a:pt x="647700" y="47671"/>
                </a:cubicBezTo>
                <a:cubicBezTo>
                  <a:pt x="766762" y="34971"/>
                  <a:pt x="946150" y="1633"/>
                  <a:pt x="1085850" y="46"/>
                </a:cubicBezTo>
                <a:cubicBezTo>
                  <a:pt x="1225550" y="-1542"/>
                  <a:pt x="1485900" y="38146"/>
                  <a:pt x="1485900" y="38146"/>
                </a:cubicBezTo>
                <a:cubicBezTo>
                  <a:pt x="1616075" y="50846"/>
                  <a:pt x="1733550" y="55609"/>
                  <a:pt x="1866900" y="76246"/>
                </a:cubicBezTo>
                <a:cubicBezTo>
                  <a:pt x="2000250" y="96883"/>
                  <a:pt x="2230438" y="158796"/>
                  <a:pt x="2286000" y="161971"/>
                </a:cubicBezTo>
              </a:path>
            </a:pathLst>
          </a:custGeom>
          <a:ln w="444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C29D704-1474-4709-A886-F20B1E7108A6}"/>
              </a:ext>
            </a:extLst>
          </p:cNvPr>
          <p:cNvSpPr txBox="1"/>
          <p:nvPr/>
        </p:nvSpPr>
        <p:spPr>
          <a:xfrm>
            <a:off x="9638653" y="1446213"/>
            <a:ext cx="722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CS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(shift) </a:t>
            </a:r>
            <a:endParaRPr lang="en-US" sz="1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F12C52F-D96B-451A-8EE6-1C2440A79524}"/>
              </a:ext>
            </a:extLst>
          </p:cNvPr>
          <p:cNvSpPr txBox="1"/>
          <p:nvPr/>
        </p:nvSpPr>
        <p:spPr>
          <a:xfrm>
            <a:off x="3915858" y="1217613"/>
            <a:ext cx="1111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CS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odsecanje vrha</a:t>
            </a:r>
            <a:endParaRPr lang="en-US" sz="1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29A518F-299C-4C24-9A9F-E695D0679535}"/>
              </a:ext>
            </a:extLst>
          </p:cNvPr>
          <p:cNvSpPr txBox="1"/>
          <p:nvPr/>
        </p:nvSpPr>
        <p:spPr>
          <a:xfrm>
            <a:off x="6731851" y="1377365"/>
            <a:ext cx="2505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CS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energetska efikasnost    </a:t>
            </a:r>
            <a:endParaRPr lang="en-US" sz="1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3CFDE9-2256-48B6-AC4E-33484FA6EFA5}"/>
              </a:ext>
            </a:extLst>
          </p:cNvPr>
          <p:cNvSpPr txBox="1"/>
          <p:nvPr/>
        </p:nvSpPr>
        <p:spPr>
          <a:xfrm>
            <a:off x="2664676" y="3985638"/>
            <a:ext cx="1384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C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popunjavanje dolja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Freeform 9221">
            <a:extLst>
              <a:ext uri="{FF2B5EF4-FFF2-40B4-BE49-F238E27FC236}">
                <a16:creationId xmlns:a16="http://schemas.microsoft.com/office/drawing/2014/main" id="{E73AA564-378C-4ABE-806C-280565E83DC6}"/>
              </a:ext>
            </a:extLst>
          </p:cNvPr>
          <p:cNvSpPr/>
          <p:nvPr/>
        </p:nvSpPr>
        <p:spPr>
          <a:xfrm>
            <a:off x="2026501" y="3351213"/>
            <a:ext cx="2282367" cy="419373"/>
          </a:xfrm>
          <a:custGeom>
            <a:avLst/>
            <a:gdLst>
              <a:gd name="connsiteX0" fmla="*/ 0 w 2282367"/>
              <a:gd name="connsiteY0" fmla="*/ 28936 h 410209"/>
              <a:gd name="connsiteX1" fmla="*/ 142875 w 2282367"/>
              <a:gd name="connsiteY1" fmla="*/ 361 h 410209"/>
              <a:gd name="connsiteX2" fmla="*/ 323850 w 2282367"/>
              <a:gd name="connsiteY2" fmla="*/ 19411 h 410209"/>
              <a:gd name="connsiteX3" fmla="*/ 647700 w 2282367"/>
              <a:gd name="connsiteY3" fmla="*/ 105136 h 410209"/>
              <a:gd name="connsiteX4" fmla="*/ 1000125 w 2282367"/>
              <a:gd name="connsiteY4" fmla="*/ 248011 h 410209"/>
              <a:gd name="connsiteX5" fmla="*/ 1400175 w 2282367"/>
              <a:gd name="connsiteY5" fmla="*/ 362311 h 410209"/>
              <a:gd name="connsiteX6" fmla="*/ 1762125 w 2282367"/>
              <a:gd name="connsiteY6" fmla="*/ 409936 h 410209"/>
              <a:gd name="connsiteX7" fmla="*/ 2219325 w 2282367"/>
              <a:gd name="connsiteY7" fmla="*/ 381361 h 410209"/>
              <a:gd name="connsiteX8" fmla="*/ 2266950 w 2282367"/>
              <a:gd name="connsiteY8" fmla="*/ 371836 h 410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2367" h="410209">
                <a:moveTo>
                  <a:pt x="0" y="28936"/>
                </a:moveTo>
                <a:cubicBezTo>
                  <a:pt x="44450" y="15442"/>
                  <a:pt x="88900" y="1948"/>
                  <a:pt x="142875" y="361"/>
                </a:cubicBezTo>
                <a:cubicBezTo>
                  <a:pt x="196850" y="-1227"/>
                  <a:pt x="239713" y="1949"/>
                  <a:pt x="323850" y="19411"/>
                </a:cubicBezTo>
                <a:cubicBezTo>
                  <a:pt x="407987" y="36873"/>
                  <a:pt x="534988" y="67036"/>
                  <a:pt x="647700" y="105136"/>
                </a:cubicBezTo>
                <a:cubicBezTo>
                  <a:pt x="760413" y="143236"/>
                  <a:pt x="874713" y="205149"/>
                  <a:pt x="1000125" y="248011"/>
                </a:cubicBezTo>
                <a:cubicBezTo>
                  <a:pt x="1125537" y="290873"/>
                  <a:pt x="1273175" y="335324"/>
                  <a:pt x="1400175" y="362311"/>
                </a:cubicBezTo>
                <a:cubicBezTo>
                  <a:pt x="1527175" y="389299"/>
                  <a:pt x="1625600" y="406761"/>
                  <a:pt x="1762125" y="409936"/>
                </a:cubicBezTo>
                <a:cubicBezTo>
                  <a:pt x="1898650" y="413111"/>
                  <a:pt x="2135188" y="387711"/>
                  <a:pt x="2219325" y="381361"/>
                </a:cubicBezTo>
                <a:cubicBezTo>
                  <a:pt x="2303462" y="375011"/>
                  <a:pt x="2285206" y="373423"/>
                  <a:pt x="2266950" y="371836"/>
                </a:cubicBezTo>
              </a:path>
            </a:pathLst>
          </a:custGeom>
          <a:ln w="444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Up Arrow 40">
            <a:extLst>
              <a:ext uri="{FF2B5EF4-FFF2-40B4-BE49-F238E27FC236}">
                <a16:creationId xmlns:a16="http://schemas.microsoft.com/office/drawing/2014/main" id="{246C4EE7-E1EF-4577-BCE3-44A15F4FBD87}"/>
              </a:ext>
            </a:extLst>
          </p:cNvPr>
          <p:cNvSpPr/>
          <p:nvPr/>
        </p:nvSpPr>
        <p:spPr>
          <a:xfrm>
            <a:off x="3350475" y="3713163"/>
            <a:ext cx="171451" cy="276225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Up Arrow 41">
            <a:extLst>
              <a:ext uri="{FF2B5EF4-FFF2-40B4-BE49-F238E27FC236}">
                <a16:creationId xmlns:a16="http://schemas.microsoft.com/office/drawing/2014/main" id="{1BBDE402-649D-4BB4-8607-FCE22C68658E}"/>
              </a:ext>
            </a:extLst>
          </p:cNvPr>
          <p:cNvSpPr/>
          <p:nvPr/>
        </p:nvSpPr>
        <p:spPr>
          <a:xfrm>
            <a:off x="2588476" y="3465513"/>
            <a:ext cx="161925" cy="310575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96ECAEE-B7F2-4DA6-B29F-7A464C3DB5F4}"/>
              </a:ext>
            </a:extLst>
          </p:cNvPr>
          <p:cNvSpPr txBox="1"/>
          <p:nvPr/>
        </p:nvSpPr>
        <p:spPr>
          <a:xfrm>
            <a:off x="2969476" y="3173125"/>
            <a:ext cx="1588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C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nova, efikasna korišćenja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2793807-802F-4817-807E-A8BF5A578891}"/>
              </a:ext>
            </a:extLst>
          </p:cNvPr>
          <p:cNvSpPr txBox="1"/>
          <p:nvPr/>
        </p:nvSpPr>
        <p:spPr>
          <a:xfrm>
            <a:off x="1978876" y="868981"/>
            <a:ext cx="56474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CS" sz="1400" dirty="0"/>
              <a:t>kW</a:t>
            </a:r>
            <a:endParaRPr lang="en-US" sz="1400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C675D27-8254-4AB8-B175-56C91E5480E2}"/>
              </a:ext>
            </a:extLst>
          </p:cNvPr>
          <p:cNvGrpSpPr/>
          <p:nvPr/>
        </p:nvGrpSpPr>
        <p:grpSpPr>
          <a:xfrm>
            <a:off x="2007451" y="1598613"/>
            <a:ext cx="8216358" cy="990600"/>
            <a:chOff x="714375" y="1752600"/>
            <a:chExt cx="8216358" cy="99060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90FD210-9387-4E42-9BCE-4650D41E0028}"/>
                </a:ext>
              </a:extLst>
            </p:cNvPr>
            <p:cNvGrpSpPr/>
            <p:nvPr/>
          </p:nvGrpSpPr>
          <p:grpSpPr>
            <a:xfrm>
              <a:off x="714375" y="2162175"/>
              <a:ext cx="8020051" cy="581025"/>
              <a:chOff x="714375" y="2162175"/>
              <a:chExt cx="8020051" cy="581025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C149AFA4-075E-42FD-B0ED-D0FF8D13C6EF}"/>
                  </a:ext>
                </a:extLst>
              </p:cNvPr>
              <p:cNvGrpSpPr/>
              <p:nvPr/>
            </p:nvGrpSpPr>
            <p:grpSpPr>
              <a:xfrm>
                <a:off x="8143876" y="2162175"/>
                <a:ext cx="590550" cy="321944"/>
                <a:chOff x="8143876" y="2162175"/>
                <a:chExt cx="590550" cy="321944"/>
              </a:xfrm>
            </p:grpSpPr>
            <p:sp>
              <p:nvSpPr>
                <p:cNvPr id="83" name="Freeform 9228">
                  <a:extLst>
                    <a:ext uri="{FF2B5EF4-FFF2-40B4-BE49-F238E27FC236}">
                      <a16:creationId xmlns:a16="http://schemas.microsoft.com/office/drawing/2014/main" id="{1C348FE1-C9D3-424B-BC8F-9126C9151AD9}"/>
                    </a:ext>
                  </a:extLst>
                </p:cNvPr>
                <p:cNvSpPr/>
                <p:nvPr/>
              </p:nvSpPr>
              <p:spPr>
                <a:xfrm>
                  <a:off x="8153400" y="2162175"/>
                  <a:ext cx="581025" cy="152400"/>
                </a:xfrm>
                <a:custGeom>
                  <a:avLst/>
                  <a:gdLst>
                    <a:gd name="connsiteX0" fmla="*/ 581025 w 581025"/>
                    <a:gd name="connsiteY0" fmla="*/ 0 h 152400"/>
                    <a:gd name="connsiteX1" fmla="*/ 409575 w 581025"/>
                    <a:gd name="connsiteY1" fmla="*/ 28575 h 152400"/>
                    <a:gd name="connsiteX2" fmla="*/ 238125 w 581025"/>
                    <a:gd name="connsiteY2" fmla="*/ 104775 h 152400"/>
                    <a:gd name="connsiteX3" fmla="*/ 161925 w 581025"/>
                    <a:gd name="connsiteY3" fmla="*/ 142875 h 152400"/>
                    <a:gd name="connsiteX4" fmla="*/ 0 w 581025"/>
                    <a:gd name="connsiteY4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025" h="152400">
                      <a:moveTo>
                        <a:pt x="581025" y="0"/>
                      </a:moveTo>
                      <a:cubicBezTo>
                        <a:pt x="523875" y="5556"/>
                        <a:pt x="466725" y="11113"/>
                        <a:pt x="409575" y="28575"/>
                      </a:cubicBezTo>
                      <a:cubicBezTo>
                        <a:pt x="352425" y="46037"/>
                        <a:pt x="279400" y="85725"/>
                        <a:pt x="238125" y="104775"/>
                      </a:cubicBezTo>
                      <a:cubicBezTo>
                        <a:pt x="196850" y="123825"/>
                        <a:pt x="201612" y="134938"/>
                        <a:pt x="161925" y="142875"/>
                      </a:cubicBezTo>
                      <a:cubicBezTo>
                        <a:pt x="122238" y="150812"/>
                        <a:pt x="0" y="152400"/>
                        <a:pt x="0" y="152400"/>
                      </a:cubicBezTo>
                    </a:path>
                  </a:pathLst>
                </a:custGeom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Freeform 54">
                  <a:extLst>
                    <a:ext uri="{FF2B5EF4-FFF2-40B4-BE49-F238E27FC236}">
                      <a16:creationId xmlns:a16="http://schemas.microsoft.com/office/drawing/2014/main" id="{42CDBEFD-0489-4889-84D9-0C00896BC0E0}"/>
                    </a:ext>
                  </a:extLst>
                </p:cNvPr>
                <p:cNvSpPr/>
                <p:nvPr/>
              </p:nvSpPr>
              <p:spPr>
                <a:xfrm>
                  <a:off x="8153400" y="2209800"/>
                  <a:ext cx="581025" cy="152400"/>
                </a:xfrm>
                <a:custGeom>
                  <a:avLst/>
                  <a:gdLst>
                    <a:gd name="connsiteX0" fmla="*/ 581025 w 581025"/>
                    <a:gd name="connsiteY0" fmla="*/ 0 h 152400"/>
                    <a:gd name="connsiteX1" fmla="*/ 409575 w 581025"/>
                    <a:gd name="connsiteY1" fmla="*/ 28575 h 152400"/>
                    <a:gd name="connsiteX2" fmla="*/ 238125 w 581025"/>
                    <a:gd name="connsiteY2" fmla="*/ 104775 h 152400"/>
                    <a:gd name="connsiteX3" fmla="*/ 161925 w 581025"/>
                    <a:gd name="connsiteY3" fmla="*/ 142875 h 152400"/>
                    <a:gd name="connsiteX4" fmla="*/ 0 w 581025"/>
                    <a:gd name="connsiteY4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025" h="152400">
                      <a:moveTo>
                        <a:pt x="581025" y="0"/>
                      </a:moveTo>
                      <a:cubicBezTo>
                        <a:pt x="523875" y="5556"/>
                        <a:pt x="466725" y="11113"/>
                        <a:pt x="409575" y="28575"/>
                      </a:cubicBezTo>
                      <a:cubicBezTo>
                        <a:pt x="352425" y="46037"/>
                        <a:pt x="279400" y="85725"/>
                        <a:pt x="238125" y="104775"/>
                      </a:cubicBezTo>
                      <a:cubicBezTo>
                        <a:pt x="196850" y="123825"/>
                        <a:pt x="201612" y="134938"/>
                        <a:pt x="161925" y="142875"/>
                      </a:cubicBezTo>
                      <a:cubicBezTo>
                        <a:pt x="122238" y="150812"/>
                        <a:pt x="0" y="152400"/>
                        <a:pt x="0" y="152400"/>
                      </a:cubicBezTo>
                    </a:path>
                  </a:pathLst>
                </a:custGeom>
                <a:ln w="25400">
                  <a:solidFill>
                    <a:schemeClr val="accent6">
                      <a:lumMod val="7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Freeform 55">
                  <a:extLst>
                    <a:ext uri="{FF2B5EF4-FFF2-40B4-BE49-F238E27FC236}">
                      <a16:creationId xmlns:a16="http://schemas.microsoft.com/office/drawing/2014/main" id="{B000873E-2119-4262-8D07-36F6E3CBB7D8}"/>
                    </a:ext>
                  </a:extLst>
                </p:cNvPr>
                <p:cNvSpPr/>
                <p:nvPr/>
              </p:nvSpPr>
              <p:spPr>
                <a:xfrm>
                  <a:off x="8143876" y="2286000"/>
                  <a:ext cx="590550" cy="123825"/>
                </a:xfrm>
                <a:custGeom>
                  <a:avLst/>
                  <a:gdLst>
                    <a:gd name="connsiteX0" fmla="*/ 581025 w 581025"/>
                    <a:gd name="connsiteY0" fmla="*/ 0 h 152400"/>
                    <a:gd name="connsiteX1" fmla="*/ 409575 w 581025"/>
                    <a:gd name="connsiteY1" fmla="*/ 28575 h 152400"/>
                    <a:gd name="connsiteX2" fmla="*/ 238125 w 581025"/>
                    <a:gd name="connsiteY2" fmla="*/ 104775 h 152400"/>
                    <a:gd name="connsiteX3" fmla="*/ 161925 w 581025"/>
                    <a:gd name="connsiteY3" fmla="*/ 142875 h 152400"/>
                    <a:gd name="connsiteX4" fmla="*/ 0 w 581025"/>
                    <a:gd name="connsiteY4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025" h="152400">
                      <a:moveTo>
                        <a:pt x="581025" y="0"/>
                      </a:moveTo>
                      <a:cubicBezTo>
                        <a:pt x="523875" y="5556"/>
                        <a:pt x="466725" y="11113"/>
                        <a:pt x="409575" y="28575"/>
                      </a:cubicBezTo>
                      <a:cubicBezTo>
                        <a:pt x="352425" y="46037"/>
                        <a:pt x="279400" y="85725"/>
                        <a:pt x="238125" y="104775"/>
                      </a:cubicBezTo>
                      <a:cubicBezTo>
                        <a:pt x="196850" y="123825"/>
                        <a:pt x="201612" y="134938"/>
                        <a:pt x="161925" y="142875"/>
                      </a:cubicBezTo>
                      <a:cubicBezTo>
                        <a:pt x="122238" y="150812"/>
                        <a:pt x="0" y="152400"/>
                        <a:pt x="0" y="152400"/>
                      </a:cubicBezTo>
                    </a:path>
                  </a:pathLst>
                </a:custGeom>
                <a:ln w="25400">
                  <a:solidFill>
                    <a:schemeClr val="accent6">
                      <a:lumMod val="7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Freeform 56">
                  <a:extLst>
                    <a:ext uri="{FF2B5EF4-FFF2-40B4-BE49-F238E27FC236}">
                      <a16:creationId xmlns:a16="http://schemas.microsoft.com/office/drawing/2014/main" id="{4F35AC96-1193-44FF-815F-C6C296E12B45}"/>
                    </a:ext>
                  </a:extLst>
                </p:cNvPr>
                <p:cNvSpPr/>
                <p:nvPr/>
              </p:nvSpPr>
              <p:spPr>
                <a:xfrm>
                  <a:off x="8153400" y="2352675"/>
                  <a:ext cx="581025" cy="85725"/>
                </a:xfrm>
                <a:custGeom>
                  <a:avLst/>
                  <a:gdLst>
                    <a:gd name="connsiteX0" fmla="*/ 581025 w 581025"/>
                    <a:gd name="connsiteY0" fmla="*/ 0 h 152400"/>
                    <a:gd name="connsiteX1" fmla="*/ 409575 w 581025"/>
                    <a:gd name="connsiteY1" fmla="*/ 28575 h 152400"/>
                    <a:gd name="connsiteX2" fmla="*/ 238125 w 581025"/>
                    <a:gd name="connsiteY2" fmla="*/ 104775 h 152400"/>
                    <a:gd name="connsiteX3" fmla="*/ 161925 w 581025"/>
                    <a:gd name="connsiteY3" fmla="*/ 142875 h 152400"/>
                    <a:gd name="connsiteX4" fmla="*/ 0 w 581025"/>
                    <a:gd name="connsiteY4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025" h="152400">
                      <a:moveTo>
                        <a:pt x="581025" y="0"/>
                      </a:moveTo>
                      <a:cubicBezTo>
                        <a:pt x="523875" y="5556"/>
                        <a:pt x="466725" y="11113"/>
                        <a:pt x="409575" y="28575"/>
                      </a:cubicBezTo>
                      <a:cubicBezTo>
                        <a:pt x="352425" y="46037"/>
                        <a:pt x="279400" y="85725"/>
                        <a:pt x="238125" y="104775"/>
                      </a:cubicBezTo>
                      <a:cubicBezTo>
                        <a:pt x="196850" y="123825"/>
                        <a:pt x="201612" y="134938"/>
                        <a:pt x="161925" y="142875"/>
                      </a:cubicBezTo>
                      <a:cubicBezTo>
                        <a:pt x="122238" y="150812"/>
                        <a:pt x="0" y="152400"/>
                        <a:pt x="0" y="152400"/>
                      </a:cubicBezTo>
                    </a:path>
                  </a:pathLst>
                </a:custGeom>
                <a:ln w="25400">
                  <a:solidFill>
                    <a:schemeClr val="accent6">
                      <a:lumMod val="7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Freeform 57">
                  <a:extLst>
                    <a:ext uri="{FF2B5EF4-FFF2-40B4-BE49-F238E27FC236}">
                      <a16:creationId xmlns:a16="http://schemas.microsoft.com/office/drawing/2014/main" id="{F6B7BC23-16BA-4A43-8529-8276350BA8F6}"/>
                    </a:ext>
                  </a:extLst>
                </p:cNvPr>
                <p:cNvSpPr/>
                <p:nvPr/>
              </p:nvSpPr>
              <p:spPr>
                <a:xfrm>
                  <a:off x="8143876" y="2438400"/>
                  <a:ext cx="590550" cy="45719"/>
                </a:xfrm>
                <a:custGeom>
                  <a:avLst/>
                  <a:gdLst>
                    <a:gd name="connsiteX0" fmla="*/ 581025 w 581025"/>
                    <a:gd name="connsiteY0" fmla="*/ 0 h 152400"/>
                    <a:gd name="connsiteX1" fmla="*/ 409575 w 581025"/>
                    <a:gd name="connsiteY1" fmla="*/ 28575 h 152400"/>
                    <a:gd name="connsiteX2" fmla="*/ 238125 w 581025"/>
                    <a:gd name="connsiteY2" fmla="*/ 104775 h 152400"/>
                    <a:gd name="connsiteX3" fmla="*/ 161925 w 581025"/>
                    <a:gd name="connsiteY3" fmla="*/ 142875 h 152400"/>
                    <a:gd name="connsiteX4" fmla="*/ 0 w 581025"/>
                    <a:gd name="connsiteY4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025" h="152400">
                      <a:moveTo>
                        <a:pt x="581025" y="0"/>
                      </a:moveTo>
                      <a:cubicBezTo>
                        <a:pt x="523875" y="5556"/>
                        <a:pt x="466725" y="11113"/>
                        <a:pt x="409575" y="28575"/>
                      </a:cubicBezTo>
                      <a:cubicBezTo>
                        <a:pt x="352425" y="46037"/>
                        <a:pt x="279400" y="85725"/>
                        <a:pt x="238125" y="104775"/>
                      </a:cubicBezTo>
                      <a:cubicBezTo>
                        <a:pt x="196850" y="123825"/>
                        <a:pt x="201612" y="134938"/>
                        <a:pt x="161925" y="142875"/>
                      </a:cubicBezTo>
                      <a:cubicBezTo>
                        <a:pt x="122238" y="150812"/>
                        <a:pt x="0" y="152400"/>
                        <a:pt x="0" y="152400"/>
                      </a:cubicBezTo>
                    </a:path>
                  </a:pathLst>
                </a:custGeom>
                <a:ln w="25400">
                  <a:solidFill>
                    <a:schemeClr val="accent6">
                      <a:lumMod val="7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8C9F89F1-5D2A-4766-90C8-770D38B4859F}"/>
                  </a:ext>
                </a:extLst>
              </p:cNvPr>
              <p:cNvGrpSpPr/>
              <p:nvPr/>
            </p:nvGrpSpPr>
            <p:grpSpPr>
              <a:xfrm>
                <a:off x="714375" y="2181225"/>
                <a:ext cx="1733549" cy="561975"/>
                <a:chOff x="714375" y="2181225"/>
                <a:chExt cx="1733549" cy="561975"/>
              </a:xfrm>
            </p:grpSpPr>
            <p:sp>
              <p:nvSpPr>
                <p:cNvPr id="78" name="Freeform 9225">
                  <a:extLst>
                    <a:ext uri="{FF2B5EF4-FFF2-40B4-BE49-F238E27FC236}">
                      <a16:creationId xmlns:a16="http://schemas.microsoft.com/office/drawing/2014/main" id="{49F7AC7D-C305-4A94-BE26-2BEF24F34F61}"/>
                    </a:ext>
                  </a:extLst>
                </p:cNvPr>
                <p:cNvSpPr/>
                <p:nvPr/>
              </p:nvSpPr>
              <p:spPr>
                <a:xfrm>
                  <a:off x="714375" y="2181225"/>
                  <a:ext cx="1714500" cy="409575"/>
                </a:xfrm>
                <a:custGeom>
                  <a:avLst/>
                  <a:gdLst>
                    <a:gd name="connsiteX0" fmla="*/ 0 w 1714500"/>
                    <a:gd name="connsiteY0" fmla="*/ 40846 h 450421"/>
                    <a:gd name="connsiteX1" fmla="*/ 266700 w 1714500"/>
                    <a:gd name="connsiteY1" fmla="*/ 2746 h 450421"/>
                    <a:gd name="connsiteX2" fmla="*/ 771525 w 1714500"/>
                    <a:gd name="connsiteY2" fmla="*/ 107521 h 450421"/>
                    <a:gd name="connsiteX3" fmla="*/ 1104900 w 1714500"/>
                    <a:gd name="connsiteY3" fmla="*/ 240871 h 450421"/>
                    <a:gd name="connsiteX4" fmla="*/ 1447800 w 1714500"/>
                    <a:gd name="connsiteY4" fmla="*/ 421846 h 450421"/>
                    <a:gd name="connsiteX5" fmla="*/ 1714500 w 1714500"/>
                    <a:gd name="connsiteY5" fmla="*/ 450421 h 450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14500" h="450421">
                      <a:moveTo>
                        <a:pt x="0" y="40846"/>
                      </a:moveTo>
                      <a:cubicBezTo>
                        <a:pt x="69056" y="16239"/>
                        <a:pt x="138113" y="-8367"/>
                        <a:pt x="266700" y="2746"/>
                      </a:cubicBezTo>
                      <a:cubicBezTo>
                        <a:pt x="395288" y="13858"/>
                        <a:pt x="631825" y="67834"/>
                        <a:pt x="771525" y="107521"/>
                      </a:cubicBezTo>
                      <a:cubicBezTo>
                        <a:pt x="911225" y="147209"/>
                        <a:pt x="992188" y="188484"/>
                        <a:pt x="1104900" y="240871"/>
                      </a:cubicBezTo>
                      <a:cubicBezTo>
                        <a:pt x="1217612" y="293258"/>
                        <a:pt x="1346200" y="386921"/>
                        <a:pt x="1447800" y="421846"/>
                      </a:cubicBezTo>
                      <a:cubicBezTo>
                        <a:pt x="1549400" y="456771"/>
                        <a:pt x="1679575" y="431371"/>
                        <a:pt x="1714500" y="450421"/>
                      </a:cubicBezTo>
                    </a:path>
                  </a:pathLst>
                </a:custGeom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58">
                  <a:extLst>
                    <a:ext uri="{FF2B5EF4-FFF2-40B4-BE49-F238E27FC236}">
                      <a16:creationId xmlns:a16="http://schemas.microsoft.com/office/drawing/2014/main" id="{FB2905FB-8C69-4F76-B601-303F3DD2CCDC}"/>
                    </a:ext>
                  </a:extLst>
                </p:cNvPr>
                <p:cNvSpPr/>
                <p:nvPr/>
              </p:nvSpPr>
              <p:spPr>
                <a:xfrm>
                  <a:off x="723900" y="2257425"/>
                  <a:ext cx="1704975" cy="371475"/>
                </a:xfrm>
                <a:custGeom>
                  <a:avLst/>
                  <a:gdLst>
                    <a:gd name="connsiteX0" fmla="*/ 0 w 1714500"/>
                    <a:gd name="connsiteY0" fmla="*/ 40846 h 450421"/>
                    <a:gd name="connsiteX1" fmla="*/ 266700 w 1714500"/>
                    <a:gd name="connsiteY1" fmla="*/ 2746 h 450421"/>
                    <a:gd name="connsiteX2" fmla="*/ 771525 w 1714500"/>
                    <a:gd name="connsiteY2" fmla="*/ 107521 h 450421"/>
                    <a:gd name="connsiteX3" fmla="*/ 1104900 w 1714500"/>
                    <a:gd name="connsiteY3" fmla="*/ 240871 h 450421"/>
                    <a:gd name="connsiteX4" fmla="*/ 1447800 w 1714500"/>
                    <a:gd name="connsiteY4" fmla="*/ 421846 h 450421"/>
                    <a:gd name="connsiteX5" fmla="*/ 1714500 w 1714500"/>
                    <a:gd name="connsiteY5" fmla="*/ 450421 h 450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14500" h="450421">
                      <a:moveTo>
                        <a:pt x="0" y="40846"/>
                      </a:moveTo>
                      <a:cubicBezTo>
                        <a:pt x="69056" y="16239"/>
                        <a:pt x="138113" y="-8367"/>
                        <a:pt x="266700" y="2746"/>
                      </a:cubicBezTo>
                      <a:cubicBezTo>
                        <a:pt x="395288" y="13858"/>
                        <a:pt x="631825" y="67834"/>
                        <a:pt x="771525" y="107521"/>
                      </a:cubicBezTo>
                      <a:cubicBezTo>
                        <a:pt x="911225" y="147209"/>
                        <a:pt x="992188" y="188484"/>
                        <a:pt x="1104900" y="240871"/>
                      </a:cubicBezTo>
                      <a:cubicBezTo>
                        <a:pt x="1217612" y="293258"/>
                        <a:pt x="1346200" y="386921"/>
                        <a:pt x="1447800" y="421846"/>
                      </a:cubicBezTo>
                      <a:cubicBezTo>
                        <a:pt x="1549400" y="456771"/>
                        <a:pt x="1679575" y="431371"/>
                        <a:pt x="1714500" y="450421"/>
                      </a:cubicBezTo>
                    </a:path>
                  </a:pathLst>
                </a:custGeom>
                <a:ln w="25400">
                  <a:solidFill>
                    <a:schemeClr val="accent6">
                      <a:lumMod val="7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59">
                  <a:extLst>
                    <a:ext uri="{FF2B5EF4-FFF2-40B4-BE49-F238E27FC236}">
                      <a16:creationId xmlns:a16="http://schemas.microsoft.com/office/drawing/2014/main" id="{FD2C0738-D5D4-40EB-AE36-8EE9BA297A28}"/>
                    </a:ext>
                  </a:extLst>
                </p:cNvPr>
                <p:cNvSpPr/>
                <p:nvPr/>
              </p:nvSpPr>
              <p:spPr>
                <a:xfrm>
                  <a:off x="723900" y="2333625"/>
                  <a:ext cx="1714500" cy="352425"/>
                </a:xfrm>
                <a:custGeom>
                  <a:avLst/>
                  <a:gdLst>
                    <a:gd name="connsiteX0" fmla="*/ 0 w 1714500"/>
                    <a:gd name="connsiteY0" fmla="*/ 40846 h 450421"/>
                    <a:gd name="connsiteX1" fmla="*/ 266700 w 1714500"/>
                    <a:gd name="connsiteY1" fmla="*/ 2746 h 450421"/>
                    <a:gd name="connsiteX2" fmla="*/ 771525 w 1714500"/>
                    <a:gd name="connsiteY2" fmla="*/ 107521 h 450421"/>
                    <a:gd name="connsiteX3" fmla="*/ 1104900 w 1714500"/>
                    <a:gd name="connsiteY3" fmla="*/ 240871 h 450421"/>
                    <a:gd name="connsiteX4" fmla="*/ 1447800 w 1714500"/>
                    <a:gd name="connsiteY4" fmla="*/ 421846 h 450421"/>
                    <a:gd name="connsiteX5" fmla="*/ 1714500 w 1714500"/>
                    <a:gd name="connsiteY5" fmla="*/ 450421 h 450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14500" h="450421">
                      <a:moveTo>
                        <a:pt x="0" y="40846"/>
                      </a:moveTo>
                      <a:cubicBezTo>
                        <a:pt x="69056" y="16239"/>
                        <a:pt x="138113" y="-8367"/>
                        <a:pt x="266700" y="2746"/>
                      </a:cubicBezTo>
                      <a:cubicBezTo>
                        <a:pt x="395288" y="13858"/>
                        <a:pt x="631825" y="67834"/>
                        <a:pt x="771525" y="107521"/>
                      </a:cubicBezTo>
                      <a:cubicBezTo>
                        <a:pt x="911225" y="147209"/>
                        <a:pt x="992188" y="188484"/>
                        <a:pt x="1104900" y="240871"/>
                      </a:cubicBezTo>
                      <a:cubicBezTo>
                        <a:pt x="1217612" y="293258"/>
                        <a:pt x="1346200" y="386921"/>
                        <a:pt x="1447800" y="421846"/>
                      </a:cubicBezTo>
                      <a:cubicBezTo>
                        <a:pt x="1549400" y="456771"/>
                        <a:pt x="1679575" y="431371"/>
                        <a:pt x="1714500" y="450421"/>
                      </a:cubicBezTo>
                    </a:path>
                  </a:pathLst>
                </a:custGeom>
                <a:ln w="25400">
                  <a:solidFill>
                    <a:schemeClr val="accent6">
                      <a:lumMod val="7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60">
                  <a:extLst>
                    <a:ext uri="{FF2B5EF4-FFF2-40B4-BE49-F238E27FC236}">
                      <a16:creationId xmlns:a16="http://schemas.microsoft.com/office/drawing/2014/main" id="{E5369350-C2F2-46E8-B94F-67EDE775BC0D}"/>
                    </a:ext>
                  </a:extLst>
                </p:cNvPr>
                <p:cNvSpPr/>
                <p:nvPr/>
              </p:nvSpPr>
              <p:spPr>
                <a:xfrm>
                  <a:off x="723899" y="2409825"/>
                  <a:ext cx="1724025" cy="314325"/>
                </a:xfrm>
                <a:custGeom>
                  <a:avLst/>
                  <a:gdLst>
                    <a:gd name="connsiteX0" fmla="*/ 0 w 1714500"/>
                    <a:gd name="connsiteY0" fmla="*/ 40846 h 450421"/>
                    <a:gd name="connsiteX1" fmla="*/ 266700 w 1714500"/>
                    <a:gd name="connsiteY1" fmla="*/ 2746 h 450421"/>
                    <a:gd name="connsiteX2" fmla="*/ 771525 w 1714500"/>
                    <a:gd name="connsiteY2" fmla="*/ 107521 h 450421"/>
                    <a:gd name="connsiteX3" fmla="*/ 1104900 w 1714500"/>
                    <a:gd name="connsiteY3" fmla="*/ 240871 h 450421"/>
                    <a:gd name="connsiteX4" fmla="*/ 1447800 w 1714500"/>
                    <a:gd name="connsiteY4" fmla="*/ 421846 h 450421"/>
                    <a:gd name="connsiteX5" fmla="*/ 1714500 w 1714500"/>
                    <a:gd name="connsiteY5" fmla="*/ 450421 h 450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14500" h="450421">
                      <a:moveTo>
                        <a:pt x="0" y="40846"/>
                      </a:moveTo>
                      <a:cubicBezTo>
                        <a:pt x="69056" y="16239"/>
                        <a:pt x="138113" y="-8367"/>
                        <a:pt x="266700" y="2746"/>
                      </a:cubicBezTo>
                      <a:cubicBezTo>
                        <a:pt x="395288" y="13858"/>
                        <a:pt x="631825" y="67834"/>
                        <a:pt x="771525" y="107521"/>
                      </a:cubicBezTo>
                      <a:cubicBezTo>
                        <a:pt x="911225" y="147209"/>
                        <a:pt x="992188" y="188484"/>
                        <a:pt x="1104900" y="240871"/>
                      </a:cubicBezTo>
                      <a:cubicBezTo>
                        <a:pt x="1217612" y="293258"/>
                        <a:pt x="1346200" y="386921"/>
                        <a:pt x="1447800" y="421846"/>
                      </a:cubicBezTo>
                      <a:cubicBezTo>
                        <a:pt x="1549400" y="456771"/>
                        <a:pt x="1679575" y="431371"/>
                        <a:pt x="1714500" y="450421"/>
                      </a:cubicBezTo>
                    </a:path>
                  </a:pathLst>
                </a:custGeom>
                <a:ln w="25400">
                  <a:solidFill>
                    <a:schemeClr val="accent6">
                      <a:lumMod val="7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Freeform 61">
                  <a:extLst>
                    <a:ext uri="{FF2B5EF4-FFF2-40B4-BE49-F238E27FC236}">
                      <a16:creationId xmlns:a16="http://schemas.microsoft.com/office/drawing/2014/main" id="{6EC32BD8-8E85-4FDD-93C8-5751FEC7C93D}"/>
                    </a:ext>
                  </a:extLst>
                </p:cNvPr>
                <p:cNvSpPr/>
                <p:nvPr/>
              </p:nvSpPr>
              <p:spPr>
                <a:xfrm>
                  <a:off x="723900" y="2486025"/>
                  <a:ext cx="1666875" cy="257175"/>
                </a:xfrm>
                <a:custGeom>
                  <a:avLst/>
                  <a:gdLst>
                    <a:gd name="connsiteX0" fmla="*/ 0 w 1714500"/>
                    <a:gd name="connsiteY0" fmla="*/ 40846 h 450421"/>
                    <a:gd name="connsiteX1" fmla="*/ 266700 w 1714500"/>
                    <a:gd name="connsiteY1" fmla="*/ 2746 h 450421"/>
                    <a:gd name="connsiteX2" fmla="*/ 771525 w 1714500"/>
                    <a:gd name="connsiteY2" fmla="*/ 107521 h 450421"/>
                    <a:gd name="connsiteX3" fmla="*/ 1104900 w 1714500"/>
                    <a:gd name="connsiteY3" fmla="*/ 240871 h 450421"/>
                    <a:gd name="connsiteX4" fmla="*/ 1447800 w 1714500"/>
                    <a:gd name="connsiteY4" fmla="*/ 421846 h 450421"/>
                    <a:gd name="connsiteX5" fmla="*/ 1714500 w 1714500"/>
                    <a:gd name="connsiteY5" fmla="*/ 450421 h 450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14500" h="450421">
                      <a:moveTo>
                        <a:pt x="0" y="40846"/>
                      </a:moveTo>
                      <a:cubicBezTo>
                        <a:pt x="69056" y="16239"/>
                        <a:pt x="138113" y="-8367"/>
                        <a:pt x="266700" y="2746"/>
                      </a:cubicBezTo>
                      <a:cubicBezTo>
                        <a:pt x="395288" y="13858"/>
                        <a:pt x="631825" y="67834"/>
                        <a:pt x="771525" y="107521"/>
                      </a:cubicBezTo>
                      <a:cubicBezTo>
                        <a:pt x="911225" y="147209"/>
                        <a:pt x="992188" y="188484"/>
                        <a:pt x="1104900" y="240871"/>
                      </a:cubicBezTo>
                      <a:cubicBezTo>
                        <a:pt x="1217612" y="293258"/>
                        <a:pt x="1346200" y="386921"/>
                        <a:pt x="1447800" y="421846"/>
                      </a:cubicBezTo>
                      <a:cubicBezTo>
                        <a:pt x="1549400" y="456771"/>
                        <a:pt x="1679575" y="431371"/>
                        <a:pt x="1714500" y="450421"/>
                      </a:cubicBezTo>
                    </a:path>
                  </a:pathLst>
                </a:custGeom>
                <a:ln w="25400">
                  <a:solidFill>
                    <a:schemeClr val="accent6">
                      <a:lumMod val="7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F3F4E9A-7F50-4927-977C-4A0CA918D991}"/>
                </a:ext>
              </a:extLst>
            </p:cNvPr>
            <p:cNvSpPr txBox="1"/>
            <p:nvPr/>
          </p:nvSpPr>
          <p:spPr>
            <a:xfrm>
              <a:off x="1250543" y="1752600"/>
              <a:ext cx="1514681" cy="58477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sr-Latn-CS" sz="16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DR, fleksibilno oblikovanje</a:t>
              </a:r>
              <a:endPara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B71E3A5-2F31-482B-ACD9-414451268B3F}"/>
                </a:ext>
              </a:extLst>
            </p:cNvPr>
            <p:cNvSpPr txBox="1"/>
            <p:nvPr/>
          </p:nvSpPr>
          <p:spPr>
            <a:xfrm>
              <a:off x="8016333" y="1814095"/>
              <a:ext cx="914400" cy="33855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sr-Latn-CS" sz="16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DR, flex</a:t>
              </a:r>
              <a:endParaRPr lang="en-US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8" name="Freeform 9235">
            <a:extLst>
              <a:ext uri="{FF2B5EF4-FFF2-40B4-BE49-F238E27FC236}">
                <a16:creationId xmlns:a16="http://schemas.microsoft.com/office/drawing/2014/main" id="{812570E5-B572-49AD-97A3-1FFEB57F55A4}"/>
              </a:ext>
            </a:extLst>
          </p:cNvPr>
          <p:cNvSpPr/>
          <p:nvPr/>
        </p:nvSpPr>
        <p:spPr>
          <a:xfrm>
            <a:off x="4912576" y="2932113"/>
            <a:ext cx="847725" cy="361950"/>
          </a:xfrm>
          <a:custGeom>
            <a:avLst/>
            <a:gdLst>
              <a:gd name="connsiteX0" fmla="*/ 0 w 847725"/>
              <a:gd name="connsiteY0" fmla="*/ 361950 h 361950"/>
              <a:gd name="connsiteX1" fmla="*/ 66675 w 847725"/>
              <a:gd name="connsiteY1" fmla="*/ 247650 h 361950"/>
              <a:gd name="connsiteX2" fmla="*/ 95250 w 847725"/>
              <a:gd name="connsiteY2" fmla="*/ 85725 h 361950"/>
              <a:gd name="connsiteX3" fmla="*/ 123825 w 847725"/>
              <a:gd name="connsiteY3" fmla="*/ 28575 h 361950"/>
              <a:gd name="connsiteX4" fmla="*/ 209550 w 847725"/>
              <a:gd name="connsiteY4" fmla="*/ 0 h 361950"/>
              <a:gd name="connsiteX5" fmla="*/ 723900 w 847725"/>
              <a:gd name="connsiteY5" fmla="*/ 28575 h 361950"/>
              <a:gd name="connsiteX6" fmla="*/ 847725 w 847725"/>
              <a:gd name="connsiteY6" fmla="*/ 190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7725" h="361950">
                <a:moveTo>
                  <a:pt x="0" y="361950"/>
                </a:moveTo>
                <a:cubicBezTo>
                  <a:pt x="25400" y="327818"/>
                  <a:pt x="50800" y="293687"/>
                  <a:pt x="66675" y="247650"/>
                </a:cubicBezTo>
                <a:cubicBezTo>
                  <a:pt x="82550" y="201612"/>
                  <a:pt x="85725" y="122237"/>
                  <a:pt x="95250" y="85725"/>
                </a:cubicBezTo>
                <a:cubicBezTo>
                  <a:pt x="104775" y="49213"/>
                  <a:pt x="104775" y="42862"/>
                  <a:pt x="123825" y="28575"/>
                </a:cubicBezTo>
                <a:cubicBezTo>
                  <a:pt x="142875" y="14287"/>
                  <a:pt x="109538" y="0"/>
                  <a:pt x="209550" y="0"/>
                </a:cubicBezTo>
                <a:cubicBezTo>
                  <a:pt x="309562" y="0"/>
                  <a:pt x="617538" y="25400"/>
                  <a:pt x="723900" y="28575"/>
                </a:cubicBezTo>
                <a:cubicBezTo>
                  <a:pt x="830262" y="31750"/>
                  <a:pt x="827088" y="23812"/>
                  <a:pt x="847725" y="19050"/>
                </a:cubicBezTo>
              </a:path>
            </a:pathLst>
          </a:custGeom>
          <a:ln w="444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Up Arrow 71">
            <a:extLst>
              <a:ext uri="{FF2B5EF4-FFF2-40B4-BE49-F238E27FC236}">
                <a16:creationId xmlns:a16="http://schemas.microsoft.com/office/drawing/2014/main" id="{3A27D154-AC29-4B30-938E-3D8936021324}"/>
              </a:ext>
            </a:extLst>
          </p:cNvPr>
          <p:cNvSpPr/>
          <p:nvPr/>
        </p:nvSpPr>
        <p:spPr>
          <a:xfrm>
            <a:off x="5036401" y="2932113"/>
            <a:ext cx="190500" cy="285750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FAE0FF9-5011-4712-A3ED-48335BBE07CE}"/>
              </a:ext>
            </a:extLst>
          </p:cNvPr>
          <p:cNvSpPr txBox="1"/>
          <p:nvPr/>
        </p:nvSpPr>
        <p:spPr>
          <a:xfrm>
            <a:off x="4798276" y="3202712"/>
            <a:ext cx="1384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C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predhlađenje prostorija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Freeform 9237">
            <a:extLst>
              <a:ext uri="{FF2B5EF4-FFF2-40B4-BE49-F238E27FC236}">
                <a16:creationId xmlns:a16="http://schemas.microsoft.com/office/drawing/2014/main" id="{F0A020C6-9094-46B0-B537-0400042F4A24}"/>
              </a:ext>
            </a:extLst>
          </p:cNvPr>
          <p:cNvSpPr/>
          <p:nvPr/>
        </p:nvSpPr>
        <p:spPr>
          <a:xfrm rot="162259">
            <a:off x="5760827" y="2915412"/>
            <a:ext cx="2227815" cy="100289"/>
          </a:xfrm>
          <a:custGeom>
            <a:avLst/>
            <a:gdLst>
              <a:gd name="connsiteX0" fmla="*/ 0 w 1724025"/>
              <a:gd name="connsiteY0" fmla="*/ 79205 h 79205"/>
              <a:gd name="connsiteX1" fmla="*/ 266700 w 1724025"/>
              <a:gd name="connsiteY1" fmla="*/ 69680 h 79205"/>
              <a:gd name="connsiteX2" fmla="*/ 542925 w 1724025"/>
              <a:gd name="connsiteY2" fmla="*/ 31580 h 79205"/>
              <a:gd name="connsiteX3" fmla="*/ 885825 w 1724025"/>
              <a:gd name="connsiteY3" fmla="*/ 3005 h 79205"/>
              <a:gd name="connsiteX4" fmla="*/ 1095375 w 1724025"/>
              <a:gd name="connsiteY4" fmla="*/ 3005 h 79205"/>
              <a:gd name="connsiteX5" fmla="*/ 1352550 w 1724025"/>
              <a:gd name="connsiteY5" fmla="*/ 22055 h 79205"/>
              <a:gd name="connsiteX6" fmla="*/ 1524000 w 1724025"/>
              <a:gd name="connsiteY6" fmla="*/ 31580 h 79205"/>
              <a:gd name="connsiteX7" fmla="*/ 1724025 w 1724025"/>
              <a:gd name="connsiteY7" fmla="*/ 50630 h 7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24025" h="79205">
                <a:moveTo>
                  <a:pt x="0" y="79205"/>
                </a:moveTo>
                <a:cubicBezTo>
                  <a:pt x="88106" y="78411"/>
                  <a:pt x="176213" y="77617"/>
                  <a:pt x="266700" y="69680"/>
                </a:cubicBezTo>
                <a:cubicBezTo>
                  <a:pt x="357188" y="61742"/>
                  <a:pt x="439738" y="42692"/>
                  <a:pt x="542925" y="31580"/>
                </a:cubicBezTo>
                <a:cubicBezTo>
                  <a:pt x="646112" y="20468"/>
                  <a:pt x="793750" y="7767"/>
                  <a:pt x="885825" y="3005"/>
                </a:cubicBezTo>
                <a:cubicBezTo>
                  <a:pt x="977900" y="-1757"/>
                  <a:pt x="1017588" y="-170"/>
                  <a:pt x="1095375" y="3005"/>
                </a:cubicBezTo>
                <a:cubicBezTo>
                  <a:pt x="1173162" y="6180"/>
                  <a:pt x="1281113" y="17292"/>
                  <a:pt x="1352550" y="22055"/>
                </a:cubicBezTo>
                <a:cubicBezTo>
                  <a:pt x="1423988" y="26817"/>
                  <a:pt x="1462088" y="26817"/>
                  <a:pt x="1524000" y="31580"/>
                </a:cubicBezTo>
                <a:cubicBezTo>
                  <a:pt x="1585913" y="36342"/>
                  <a:pt x="1654969" y="43486"/>
                  <a:pt x="1724025" y="50630"/>
                </a:cubicBezTo>
              </a:path>
            </a:pathLst>
          </a:custGeom>
          <a:ln w="444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9641DEE-7276-47C1-B0EF-06F16C6820DF}"/>
              </a:ext>
            </a:extLst>
          </p:cNvPr>
          <p:cNvGrpSpPr/>
          <p:nvPr/>
        </p:nvGrpSpPr>
        <p:grpSpPr>
          <a:xfrm>
            <a:off x="4722076" y="2208213"/>
            <a:ext cx="1711442" cy="600075"/>
            <a:chOff x="3429000" y="2362200"/>
            <a:chExt cx="1711442" cy="600075"/>
          </a:xfrm>
        </p:grpSpPr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36946207-0A84-4255-8B8B-1C0D9E4510E9}"/>
                </a:ext>
              </a:extLst>
            </p:cNvPr>
            <p:cNvCxnSpPr/>
            <p:nvPr/>
          </p:nvCxnSpPr>
          <p:spPr>
            <a:xfrm>
              <a:off x="3838575" y="2962275"/>
              <a:ext cx="1000125" cy="0"/>
            </a:xfrm>
            <a:prstGeom prst="straightConnector1">
              <a:avLst/>
            </a:prstGeom>
            <a:ln w="38100">
              <a:solidFill>
                <a:srgbClr val="CC33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B005CAE4-3BC2-4A03-86B9-C25A0D17A04E}"/>
                </a:ext>
              </a:extLst>
            </p:cNvPr>
            <p:cNvSpPr txBox="1"/>
            <p:nvPr/>
          </p:nvSpPr>
          <p:spPr>
            <a:xfrm>
              <a:off x="3429000" y="2362200"/>
              <a:ext cx="1711442" cy="58477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sr-Latn-CS" sz="1600" b="1" i="1" dirty="0">
                  <a:solidFill>
                    <a:srgbClr val="FF0000"/>
                  </a:solidFill>
                </a:rPr>
                <a:t>Toplotna inercija zgrada</a:t>
              </a:r>
              <a:endParaRPr lang="en-US" sz="1600" b="1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7" name="Down Arrow 73">
            <a:extLst>
              <a:ext uri="{FF2B5EF4-FFF2-40B4-BE49-F238E27FC236}">
                <a16:creationId xmlns:a16="http://schemas.microsoft.com/office/drawing/2014/main" id="{048B2CEE-4C58-4C72-98C7-CB5A6E887CD1}"/>
              </a:ext>
            </a:extLst>
          </p:cNvPr>
          <p:cNvSpPr/>
          <p:nvPr/>
        </p:nvSpPr>
        <p:spPr>
          <a:xfrm>
            <a:off x="6503251" y="2779713"/>
            <a:ext cx="228600" cy="15240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urved Down Arrow 84">
            <a:extLst>
              <a:ext uri="{FF2B5EF4-FFF2-40B4-BE49-F238E27FC236}">
                <a16:creationId xmlns:a16="http://schemas.microsoft.com/office/drawing/2014/main" id="{3E00BFF3-DB22-4EC5-BD67-D6883A663C3F}"/>
              </a:ext>
            </a:extLst>
          </p:cNvPr>
          <p:cNvSpPr/>
          <p:nvPr/>
        </p:nvSpPr>
        <p:spPr>
          <a:xfrm rot="21048686" flipH="1">
            <a:off x="5177291" y="2352248"/>
            <a:ext cx="1200531" cy="622853"/>
          </a:xfrm>
          <a:prstGeom prst="curvedDownArrow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856A0783-E826-4C0E-AC4A-9063FDA0193B}"/>
              </a:ext>
            </a:extLst>
          </p:cNvPr>
          <p:cNvSpPr txBox="1"/>
          <p:nvPr/>
        </p:nvSpPr>
        <p:spPr>
          <a:xfrm>
            <a:off x="5484076" y="2555459"/>
            <a:ext cx="722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CS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(shift) </a:t>
            </a:r>
            <a:endParaRPr lang="en-US" sz="1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0" name="Freeform 33">
            <a:extLst>
              <a:ext uri="{FF2B5EF4-FFF2-40B4-BE49-F238E27FC236}">
                <a16:creationId xmlns:a16="http://schemas.microsoft.com/office/drawing/2014/main" id="{51C7A1FB-DC6C-476C-8AEB-315C80A4C9D0}"/>
              </a:ext>
            </a:extLst>
          </p:cNvPr>
          <p:cNvSpPr/>
          <p:nvPr/>
        </p:nvSpPr>
        <p:spPr>
          <a:xfrm>
            <a:off x="3523320" y="2997096"/>
            <a:ext cx="5631366" cy="1532496"/>
          </a:xfrm>
          <a:custGeom>
            <a:avLst/>
            <a:gdLst>
              <a:gd name="connsiteX0" fmla="*/ 0 w 5631366"/>
              <a:gd name="connsiteY0" fmla="*/ 997171 h 1532496"/>
              <a:gd name="connsiteX1" fmla="*/ 122663 w 5631366"/>
              <a:gd name="connsiteY1" fmla="*/ 1075229 h 1532496"/>
              <a:gd name="connsiteX2" fmla="*/ 189571 w 5631366"/>
              <a:gd name="connsiteY2" fmla="*/ 1130985 h 1532496"/>
              <a:gd name="connsiteX3" fmla="*/ 323385 w 5631366"/>
              <a:gd name="connsiteY3" fmla="*/ 1342858 h 1532496"/>
              <a:gd name="connsiteX4" fmla="*/ 356839 w 5631366"/>
              <a:gd name="connsiteY4" fmla="*/ 1465522 h 1532496"/>
              <a:gd name="connsiteX5" fmla="*/ 446049 w 5631366"/>
              <a:gd name="connsiteY5" fmla="*/ 1532429 h 1532496"/>
              <a:gd name="connsiteX6" fmla="*/ 646771 w 5631366"/>
              <a:gd name="connsiteY6" fmla="*/ 1454371 h 1532496"/>
              <a:gd name="connsiteX7" fmla="*/ 925551 w 5631366"/>
              <a:gd name="connsiteY7" fmla="*/ 1320556 h 1532496"/>
              <a:gd name="connsiteX8" fmla="*/ 1315844 w 5631366"/>
              <a:gd name="connsiteY8" fmla="*/ 1197893 h 1532496"/>
              <a:gd name="connsiteX9" fmla="*/ 1706136 w 5631366"/>
              <a:gd name="connsiteY9" fmla="*/ 1097532 h 1532496"/>
              <a:gd name="connsiteX10" fmla="*/ 2040673 w 5631366"/>
              <a:gd name="connsiteY10" fmla="*/ 1075229 h 1532496"/>
              <a:gd name="connsiteX11" fmla="*/ 2364058 w 5631366"/>
              <a:gd name="connsiteY11" fmla="*/ 1075229 h 1532496"/>
              <a:gd name="connsiteX12" fmla="*/ 2609385 w 5631366"/>
              <a:gd name="connsiteY12" fmla="*/ 986019 h 1532496"/>
              <a:gd name="connsiteX13" fmla="*/ 2921619 w 5631366"/>
              <a:gd name="connsiteY13" fmla="*/ 941415 h 1532496"/>
              <a:gd name="connsiteX14" fmla="*/ 3133493 w 5631366"/>
              <a:gd name="connsiteY14" fmla="*/ 941415 h 1532496"/>
              <a:gd name="connsiteX15" fmla="*/ 3278458 w 5631366"/>
              <a:gd name="connsiteY15" fmla="*/ 974868 h 1532496"/>
              <a:gd name="connsiteX16" fmla="*/ 3434576 w 5631366"/>
              <a:gd name="connsiteY16" fmla="*/ 986019 h 1532496"/>
              <a:gd name="connsiteX17" fmla="*/ 3824868 w 5631366"/>
              <a:gd name="connsiteY17" fmla="*/ 1041776 h 1532496"/>
              <a:gd name="connsiteX18" fmla="*/ 4159405 w 5631366"/>
              <a:gd name="connsiteY18" fmla="*/ 1030624 h 1532496"/>
              <a:gd name="connsiteX19" fmla="*/ 4460488 w 5631366"/>
              <a:gd name="connsiteY19" fmla="*/ 974868 h 1532496"/>
              <a:gd name="connsiteX20" fmla="*/ 4705815 w 5631366"/>
              <a:gd name="connsiteY20" fmla="*/ 952566 h 1532496"/>
              <a:gd name="connsiteX21" fmla="*/ 5207619 w 5631366"/>
              <a:gd name="connsiteY21" fmla="*/ 785297 h 1532496"/>
              <a:gd name="connsiteX22" fmla="*/ 5352585 w 5631366"/>
              <a:gd name="connsiteY22" fmla="*/ 640332 h 1532496"/>
              <a:gd name="connsiteX23" fmla="*/ 5553307 w 5631366"/>
              <a:gd name="connsiteY23" fmla="*/ 71619 h 1532496"/>
              <a:gd name="connsiteX24" fmla="*/ 5631366 w 5631366"/>
              <a:gd name="connsiteY24" fmla="*/ 27015 h 1532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631366" h="1532496">
                <a:moveTo>
                  <a:pt x="0" y="997171"/>
                </a:moveTo>
                <a:cubicBezTo>
                  <a:pt x="45534" y="1025049"/>
                  <a:pt x="91068" y="1052927"/>
                  <a:pt x="122663" y="1075229"/>
                </a:cubicBezTo>
                <a:cubicBezTo>
                  <a:pt x="154258" y="1097531"/>
                  <a:pt x="156117" y="1086380"/>
                  <a:pt x="189571" y="1130985"/>
                </a:cubicBezTo>
                <a:cubicBezTo>
                  <a:pt x="223025" y="1175590"/>
                  <a:pt x="295507" y="1287102"/>
                  <a:pt x="323385" y="1342858"/>
                </a:cubicBezTo>
                <a:cubicBezTo>
                  <a:pt x="351263" y="1398614"/>
                  <a:pt x="336395" y="1433927"/>
                  <a:pt x="356839" y="1465522"/>
                </a:cubicBezTo>
                <a:cubicBezTo>
                  <a:pt x="377283" y="1497117"/>
                  <a:pt x="397727" y="1534288"/>
                  <a:pt x="446049" y="1532429"/>
                </a:cubicBezTo>
                <a:cubicBezTo>
                  <a:pt x="494371" y="1530570"/>
                  <a:pt x="566854" y="1489683"/>
                  <a:pt x="646771" y="1454371"/>
                </a:cubicBezTo>
                <a:cubicBezTo>
                  <a:pt x="726688" y="1419059"/>
                  <a:pt x="814039" y="1363302"/>
                  <a:pt x="925551" y="1320556"/>
                </a:cubicBezTo>
                <a:cubicBezTo>
                  <a:pt x="1037063" y="1277810"/>
                  <a:pt x="1185747" y="1235064"/>
                  <a:pt x="1315844" y="1197893"/>
                </a:cubicBezTo>
                <a:cubicBezTo>
                  <a:pt x="1445941" y="1160722"/>
                  <a:pt x="1585331" y="1117976"/>
                  <a:pt x="1706136" y="1097532"/>
                </a:cubicBezTo>
                <a:cubicBezTo>
                  <a:pt x="1826941" y="1077088"/>
                  <a:pt x="1931019" y="1078946"/>
                  <a:pt x="2040673" y="1075229"/>
                </a:cubicBezTo>
                <a:cubicBezTo>
                  <a:pt x="2150327" y="1071512"/>
                  <a:pt x="2269273" y="1090097"/>
                  <a:pt x="2364058" y="1075229"/>
                </a:cubicBezTo>
                <a:cubicBezTo>
                  <a:pt x="2458843" y="1060361"/>
                  <a:pt x="2516458" y="1008321"/>
                  <a:pt x="2609385" y="986019"/>
                </a:cubicBezTo>
                <a:cubicBezTo>
                  <a:pt x="2702312" y="963717"/>
                  <a:pt x="2834268" y="948849"/>
                  <a:pt x="2921619" y="941415"/>
                </a:cubicBezTo>
                <a:cubicBezTo>
                  <a:pt x="3008970" y="933981"/>
                  <a:pt x="3074020" y="935840"/>
                  <a:pt x="3133493" y="941415"/>
                </a:cubicBezTo>
                <a:cubicBezTo>
                  <a:pt x="3192966" y="946990"/>
                  <a:pt x="3228278" y="967434"/>
                  <a:pt x="3278458" y="974868"/>
                </a:cubicBezTo>
                <a:cubicBezTo>
                  <a:pt x="3328639" y="982302"/>
                  <a:pt x="3343508" y="974868"/>
                  <a:pt x="3434576" y="986019"/>
                </a:cubicBezTo>
                <a:cubicBezTo>
                  <a:pt x="3525644" y="997170"/>
                  <a:pt x="3704063" y="1034342"/>
                  <a:pt x="3824868" y="1041776"/>
                </a:cubicBezTo>
                <a:cubicBezTo>
                  <a:pt x="3945673" y="1049210"/>
                  <a:pt x="4053468" y="1041775"/>
                  <a:pt x="4159405" y="1030624"/>
                </a:cubicBezTo>
                <a:cubicBezTo>
                  <a:pt x="4265342" y="1019473"/>
                  <a:pt x="4369420" y="987878"/>
                  <a:pt x="4460488" y="974868"/>
                </a:cubicBezTo>
                <a:cubicBezTo>
                  <a:pt x="4551556" y="961858"/>
                  <a:pt x="4581293" y="984161"/>
                  <a:pt x="4705815" y="952566"/>
                </a:cubicBezTo>
                <a:cubicBezTo>
                  <a:pt x="4830337" y="920971"/>
                  <a:pt x="5099824" y="837336"/>
                  <a:pt x="5207619" y="785297"/>
                </a:cubicBezTo>
                <a:cubicBezTo>
                  <a:pt x="5315414" y="733258"/>
                  <a:pt x="5294970" y="759278"/>
                  <a:pt x="5352585" y="640332"/>
                </a:cubicBezTo>
                <a:cubicBezTo>
                  <a:pt x="5410200" y="521386"/>
                  <a:pt x="5506844" y="173838"/>
                  <a:pt x="5553307" y="71619"/>
                </a:cubicBezTo>
                <a:cubicBezTo>
                  <a:pt x="5599770" y="-30600"/>
                  <a:pt x="5615568" y="-1793"/>
                  <a:pt x="5631366" y="27015"/>
                </a:cubicBezTo>
              </a:path>
            </a:pathLst>
          </a:custGeom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D4781BCF-FA46-40BC-9944-E32C8B0CCE43}"/>
              </a:ext>
            </a:extLst>
          </p:cNvPr>
          <p:cNvGrpSpPr/>
          <p:nvPr/>
        </p:nvGrpSpPr>
        <p:grpSpPr>
          <a:xfrm>
            <a:off x="3880159" y="2804803"/>
            <a:ext cx="5029469" cy="1740785"/>
            <a:chOff x="2587083" y="2958790"/>
            <a:chExt cx="5029469" cy="1740785"/>
          </a:xfrm>
        </p:grpSpPr>
        <p:sp>
          <p:nvSpPr>
            <p:cNvPr id="142" name="Down Arrow 34">
              <a:extLst>
                <a:ext uri="{FF2B5EF4-FFF2-40B4-BE49-F238E27FC236}">
                  <a16:creationId xmlns:a16="http://schemas.microsoft.com/office/drawing/2014/main" id="{9D4E783C-8D2E-4E0B-B3CB-1D5D65836677}"/>
                </a:ext>
              </a:extLst>
            </p:cNvPr>
            <p:cNvSpPr/>
            <p:nvPr/>
          </p:nvSpPr>
          <p:spPr>
            <a:xfrm>
              <a:off x="2587083" y="4114800"/>
              <a:ext cx="275332" cy="584775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Down Arrow 92">
              <a:extLst>
                <a:ext uri="{FF2B5EF4-FFF2-40B4-BE49-F238E27FC236}">
                  <a16:creationId xmlns:a16="http://schemas.microsoft.com/office/drawing/2014/main" id="{5CC6CA1D-E122-497F-8F03-4267D8F18665}"/>
                </a:ext>
              </a:extLst>
            </p:cNvPr>
            <p:cNvSpPr/>
            <p:nvPr/>
          </p:nvSpPr>
          <p:spPr>
            <a:xfrm>
              <a:off x="4307820" y="3179956"/>
              <a:ext cx="275332" cy="1018478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Down Arrow 93">
              <a:extLst>
                <a:ext uri="{FF2B5EF4-FFF2-40B4-BE49-F238E27FC236}">
                  <a16:creationId xmlns:a16="http://schemas.microsoft.com/office/drawing/2014/main" id="{5696DB03-A900-4226-B793-211A9CA4F7FD}"/>
                </a:ext>
              </a:extLst>
            </p:cNvPr>
            <p:cNvSpPr/>
            <p:nvPr/>
          </p:nvSpPr>
          <p:spPr>
            <a:xfrm>
              <a:off x="5200185" y="2958790"/>
              <a:ext cx="275332" cy="1113147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Down Arrow 94">
              <a:extLst>
                <a:ext uri="{FF2B5EF4-FFF2-40B4-BE49-F238E27FC236}">
                  <a16:creationId xmlns:a16="http://schemas.microsoft.com/office/drawing/2014/main" id="{B2C70780-D155-4F8C-BD80-42096FA4A204}"/>
                </a:ext>
              </a:extLst>
            </p:cNvPr>
            <p:cNvSpPr/>
            <p:nvPr/>
          </p:nvSpPr>
          <p:spPr>
            <a:xfrm>
              <a:off x="5972041" y="3155662"/>
              <a:ext cx="275332" cy="1037197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Down Arrow 95">
              <a:extLst>
                <a:ext uri="{FF2B5EF4-FFF2-40B4-BE49-F238E27FC236}">
                  <a16:creationId xmlns:a16="http://schemas.microsoft.com/office/drawing/2014/main" id="{439694CD-538E-4AA5-8F71-9A4E9E5A8647}"/>
                </a:ext>
              </a:extLst>
            </p:cNvPr>
            <p:cNvSpPr/>
            <p:nvPr/>
          </p:nvSpPr>
          <p:spPr>
            <a:xfrm>
              <a:off x="6687864" y="3212812"/>
              <a:ext cx="275332" cy="890837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Down Arrow 96">
              <a:extLst>
                <a:ext uri="{FF2B5EF4-FFF2-40B4-BE49-F238E27FC236}">
                  <a16:creationId xmlns:a16="http://schemas.microsoft.com/office/drawing/2014/main" id="{42D7EFB2-0DCF-4023-8C05-2FFA4337CF33}"/>
                </a:ext>
              </a:extLst>
            </p:cNvPr>
            <p:cNvSpPr/>
            <p:nvPr/>
          </p:nvSpPr>
          <p:spPr>
            <a:xfrm>
              <a:off x="7341220" y="3293327"/>
              <a:ext cx="275332" cy="584775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Down Arrow 97">
              <a:extLst>
                <a:ext uri="{FF2B5EF4-FFF2-40B4-BE49-F238E27FC236}">
                  <a16:creationId xmlns:a16="http://schemas.microsoft.com/office/drawing/2014/main" id="{60A0BA90-1CAD-444B-8F91-D936A92121DE}"/>
                </a:ext>
              </a:extLst>
            </p:cNvPr>
            <p:cNvSpPr/>
            <p:nvPr/>
          </p:nvSpPr>
          <p:spPr>
            <a:xfrm>
              <a:off x="3422684" y="3526507"/>
              <a:ext cx="275332" cy="811318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1AD020FA-1D8C-4BC7-994A-0701B9DCE42D}"/>
              </a:ext>
            </a:extLst>
          </p:cNvPr>
          <p:cNvSpPr txBox="1"/>
          <p:nvPr/>
        </p:nvSpPr>
        <p:spPr>
          <a:xfrm>
            <a:off x="5103076" y="4048681"/>
            <a:ext cx="4437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proizvodnjom iz PV panela sunčanog dana</a:t>
            </a:r>
            <a:endParaRPr lang="en-US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0" name="Freeform 42">
            <a:extLst>
              <a:ext uri="{FF2B5EF4-FFF2-40B4-BE49-F238E27FC236}">
                <a16:creationId xmlns:a16="http://schemas.microsoft.com/office/drawing/2014/main" id="{5BCA3102-162F-4D81-8FBD-EB56D18AEAD3}"/>
              </a:ext>
            </a:extLst>
          </p:cNvPr>
          <p:cNvSpPr/>
          <p:nvPr/>
        </p:nvSpPr>
        <p:spPr>
          <a:xfrm>
            <a:off x="4471174" y="1875535"/>
            <a:ext cx="2899317" cy="537465"/>
          </a:xfrm>
          <a:custGeom>
            <a:avLst/>
            <a:gdLst>
              <a:gd name="connsiteX0" fmla="*/ 0 w 2899317"/>
              <a:gd name="connsiteY0" fmla="*/ 0 h 484161"/>
              <a:gd name="connsiteX1" fmla="*/ 100361 w 2899317"/>
              <a:gd name="connsiteY1" fmla="*/ 144966 h 484161"/>
              <a:gd name="connsiteX2" fmla="*/ 156117 w 2899317"/>
              <a:gd name="connsiteY2" fmla="*/ 301083 h 484161"/>
              <a:gd name="connsiteX3" fmla="*/ 189570 w 2899317"/>
              <a:gd name="connsiteY3" fmla="*/ 468351 h 484161"/>
              <a:gd name="connsiteX4" fmla="*/ 423746 w 2899317"/>
              <a:gd name="connsiteY4" fmla="*/ 468351 h 484161"/>
              <a:gd name="connsiteX5" fmla="*/ 657922 w 2899317"/>
              <a:gd name="connsiteY5" fmla="*/ 390293 h 484161"/>
              <a:gd name="connsiteX6" fmla="*/ 1025912 w 2899317"/>
              <a:gd name="connsiteY6" fmla="*/ 334537 h 484161"/>
              <a:gd name="connsiteX7" fmla="*/ 1338146 w 2899317"/>
              <a:gd name="connsiteY7" fmla="*/ 412595 h 484161"/>
              <a:gd name="connsiteX8" fmla="*/ 1483112 w 2899317"/>
              <a:gd name="connsiteY8" fmla="*/ 446049 h 484161"/>
              <a:gd name="connsiteX9" fmla="*/ 1750741 w 2899317"/>
              <a:gd name="connsiteY9" fmla="*/ 457200 h 484161"/>
              <a:gd name="connsiteX10" fmla="*/ 2085278 w 2899317"/>
              <a:gd name="connsiteY10" fmla="*/ 446049 h 484161"/>
              <a:gd name="connsiteX11" fmla="*/ 2587082 w 2899317"/>
              <a:gd name="connsiteY11" fmla="*/ 401444 h 484161"/>
              <a:gd name="connsiteX12" fmla="*/ 2665141 w 2899317"/>
              <a:gd name="connsiteY12" fmla="*/ 401444 h 484161"/>
              <a:gd name="connsiteX13" fmla="*/ 2787804 w 2899317"/>
              <a:gd name="connsiteY13" fmla="*/ 312234 h 484161"/>
              <a:gd name="connsiteX14" fmla="*/ 2899317 w 2899317"/>
              <a:gd name="connsiteY14" fmla="*/ 22302 h 484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99317" h="484161">
                <a:moveTo>
                  <a:pt x="0" y="0"/>
                </a:moveTo>
                <a:cubicBezTo>
                  <a:pt x="37171" y="47393"/>
                  <a:pt x="74342" y="94786"/>
                  <a:pt x="100361" y="144966"/>
                </a:cubicBezTo>
                <a:cubicBezTo>
                  <a:pt x="126381" y="195147"/>
                  <a:pt x="141249" y="247186"/>
                  <a:pt x="156117" y="301083"/>
                </a:cubicBezTo>
                <a:cubicBezTo>
                  <a:pt x="170985" y="354980"/>
                  <a:pt x="144965" y="440473"/>
                  <a:pt x="189570" y="468351"/>
                </a:cubicBezTo>
                <a:cubicBezTo>
                  <a:pt x="234175" y="496229"/>
                  <a:pt x="345687" y="481361"/>
                  <a:pt x="423746" y="468351"/>
                </a:cubicBezTo>
                <a:cubicBezTo>
                  <a:pt x="501805" y="455341"/>
                  <a:pt x="557561" y="412595"/>
                  <a:pt x="657922" y="390293"/>
                </a:cubicBezTo>
                <a:cubicBezTo>
                  <a:pt x="758283" y="367991"/>
                  <a:pt x="912541" y="330820"/>
                  <a:pt x="1025912" y="334537"/>
                </a:cubicBezTo>
                <a:cubicBezTo>
                  <a:pt x="1139283" y="338254"/>
                  <a:pt x="1261946" y="394010"/>
                  <a:pt x="1338146" y="412595"/>
                </a:cubicBezTo>
                <a:cubicBezTo>
                  <a:pt x="1414346" y="431180"/>
                  <a:pt x="1414346" y="438615"/>
                  <a:pt x="1483112" y="446049"/>
                </a:cubicBezTo>
                <a:cubicBezTo>
                  <a:pt x="1551878" y="453483"/>
                  <a:pt x="1650380" y="457200"/>
                  <a:pt x="1750741" y="457200"/>
                </a:cubicBezTo>
                <a:cubicBezTo>
                  <a:pt x="1851102" y="457200"/>
                  <a:pt x="1945888" y="455342"/>
                  <a:pt x="2085278" y="446049"/>
                </a:cubicBezTo>
                <a:cubicBezTo>
                  <a:pt x="2224668" y="436756"/>
                  <a:pt x="2490438" y="408878"/>
                  <a:pt x="2587082" y="401444"/>
                </a:cubicBezTo>
                <a:cubicBezTo>
                  <a:pt x="2683726" y="394010"/>
                  <a:pt x="2631687" y="416312"/>
                  <a:pt x="2665141" y="401444"/>
                </a:cubicBezTo>
                <a:cubicBezTo>
                  <a:pt x="2698595" y="386576"/>
                  <a:pt x="2748775" y="375424"/>
                  <a:pt x="2787804" y="312234"/>
                </a:cubicBezTo>
                <a:cubicBezTo>
                  <a:pt x="2826833" y="249044"/>
                  <a:pt x="2899317" y="22302"/>
                  <a:pt x="2899317" y="22302"/>
                </a:cubicBezTo>
              </a:path>
            </a:pathLst>
          </a:custGeom>
          <a:ln w="38100">
            <a:solidFill>
              <a:srgbClr val="6600CC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5BF9283B-7681-4B22-AC49-4FE2517123AA}"/>
              </a:ext>
            </a:extLst>
          </p:cNvPr>
          <p:cNvGrpSpPr/>
          <p:nvPr/>
        </p:nvGrpSpPr>
        <p:grpSpPr>
          <a:xfrm>
            <a:off x="4637244" y="1979613"/>
            <a:ext cx="2094607" cy="433388"/>
            <a:chOff x="3344168" y="2133600"/>
            <a:chExt cx="2094607" cy="433388"/>
          </a:xfrm>
        </p:grpSpPr>
        <p:sp>
          <p:nvSpPr>
            <p:cNvPr id="152" name="Down Arrow 100">
              <a:extLst>
                <a:ext uri="{FF2B5EF4-FFF2-40B4-BE49-F238E27FC236}">
                  <a16:creationId xmlns:a16="http://schemas.microsoft.com/office/drawing/2014/main" id="{9E0140CC-7AE0-445A-A9AA-5BD23D463CC1}"/>
                </a:ext>
              </a:extLst>
            </p:cNvPr>
            <p:cNvSpPr/>
            <p:nvPr/>
          </p:nvSpPr>
          <p:spPr>
            <a:xfrm>
              <a:off x="4627756" y="2163586"/>
              <a:ext cx="275332" cy="403402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Down Arrow 101">
              <a:extLst>
                <a:ext uri="{FF2B5EF4-FFF2-40B4-BE49-F238E27FC236}">
                  <a16:creationId xmlns:a16="http://schemas.microsoft.com/office/drawing/2014/main" id="{C096EB50-C146-46C0-B66E-C0B4F476CC67}"/>
                </a:ext>
              </a:extLst>
            </p:cNvPr>
            <p:cNvSpPr/>
            <p:nvPr/>
          </p:nvSpPr>
          <p:spPr>
            <a:xfrm>
              <a:off x="5163443" y="2238375"/>
              <a:ext cx="275332" cy="263090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Down Arrow 102">
              <a:extLst>
                <a:ext uri="{FF2B5EF4-FFF2-40B4-BE49-F238E27FC236}">
                  <a16:creationId xmlns:a16="http://schemas.microsoft.com/office/drawing/2014/main" id="{660766BF-6160-44C7-824A-0BAEE52EC578}"/>
                </a:ext>
              </a:extLst>
            </p:cNvPr>
            <p:cNvSpPr/>
            <p:nvPr/>
          </p:nvSpPr>
          <p:spPr>
            <a:xfrm>
              <a:off x="4068068" y="2133600"/>
              <a:ext cx="275332" cy="263090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Down Arrow 103">
              <a:extLst>
                <a:ext uri="{FF2B5EF4-FFF2-40B4-BE49-F238E27FC236}">
                  <a16:creationId xmlns:a16="http://schemas.microsoft.com/office/drawing/2014/main" id="{D2D8EDCF-1271-4CCD-8722-1E77B01D3EA4}"/>
                </a:ext>
              </a:extLst>
            </p:cNvPr>
            <p:cNvSpPr/>
            <p:nvPr/>
          </p:nvSpPr>
          <p:spPr>
            <a:xfrm>
              <a:off x="3344168" y="2278280"/>
              <a:ext cx="275332" cy="263090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D3C71AA8-71D6-410E-9EFF-29C189921F57}"/>
              </a:ext>
            </a:extLst>
          </p:cNvPr>
          <p:cNvSpPr txBox="1"/>
          <p:nvPr/>
        </p:nvSpPr>
        <p:spPr>
          <a:xfrm>
            <a:off x="4668643" y="2448481"/>
            <a:ext cx="5616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proizvodnjom iz PV panela promenljivo oblačnog dana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7" name="Freeform 52">
            <a:extLst>
              <a:ext uri="{FF2B5EF4-FFF2-40B4-BE49-F238E27FC236}">
                <a16:creationId xmlns:a16="http://schemas.microsoft.com/office/drawing/2014/main" id="{3C565518-502E-4391-9393-D6C31DE1E1DE}"/>
              </a:ext>
            </a:extLst>
          </p:cNvPr>
          <p:cNvSpPr/>
          <p:nvPr/>
        </p:nvSpPr>
        <p:spPr>
          <a:xfrm>
            <a:off x="4917222" y="2030704"/>
            <a:ext cx="2207942" cy="302322"/>
          </a:xfrm>
          <a:custGeom>
            <a:avLst/>
            <a:gdLst>
              <a:gd name="connsiteX0" fmla="*/ 0 w 2207942"/>
              <a:gd name="connsiteY0" fmla="*/ 23250 h 302322"/>
              <a:gd name="connsiteX1" fmla="*/ 78059 w 2207942"/>
              <a:gd name="connsiteY1" fmla="*/ 302031 h 302322"/>
              <a:gd name="connsiteX2" fmla="*/ 122664 w 2207942"/>
              <a:gd name="connsiteY2" fmla="*/ 79007 h 302322"/>
              <a:gd name="connsiteX3" fmla="*/ 167269 w 2207942"/>
              <a:gd name="connsiteY3" fmla="*/ 201670 h 302322"/>
              <a:gd name="connsiteX4" fmla="*/ 256478 w 2207942"/>
              <a:gd name="connsiteY4" fmla="*/ 23250 h 302322"/>
              <a:gd name="connsiteX5" fmla="*/ 323386 w 2207942"/>
              <a:gd name="connsiteY5" fmla="*/ 223972 h 302322"/>
              <a:gd name="connsiteX6" fmla="*/ 412595 w 2207942"/>
              <a:gd name="connsiteY6" fmla="*/ 948 h 302322"/>
              <a:gd name="connsiteX7" fmla="*/ 479503 w 2207942"/>
              <a:gd name="connsiteY7" fmla="*/ 145914 h 302322"/>
              <a:gd name="connsiteX8" fmla="*/ 479503 w 2207942"/>
              <a:gd name="connsiteY8" fmla="*/ 201670 h 302322"/>
              <a:gd name="connsiteX9" fmla="*/ 624469 w 2207942"/>
              <a:gd name="connsiteY9" fmla="*/ 179368 h 302322"/>
              <a:gd name="connsiteX10" fmla="*/ 735981 w 2207942"/>
              <a:gd name="connsiteY10" fmla="*/ 948 h 302322"/>
              <a:gd name="connsiteX11" fmla="*/ 769434 w 2207942"/>
              <a:gd name="connsiteY11" fmla="*/ 223972 h 302322"/>
              <a:gd name="connsiteX12" fmla="*/ 847493 w 2207942"/>
              <a:gd name="connsiteY12" fmla="*/ 157065 h 302322"/>
              <a:gd name="connsiteX13" fmla="*/ 880947 w 2207942"/>
              <a:gd name="connsiteY13" fmla="*/ 268577 h 302322"/>
              <a:gd name="connsiteX14" fmla="*/ 981308 w 2207942"/>
              <a:gd name="connsiteY14" fmla="*/ 45553 h 302322"/>
              <a:gd name="connsiteX15" fmla="*/ 1014761 w 2207942"/>
              <a:gd name="connsiteY15" fmla="*/ 279729 h 302322"/>
              <a:gd name="connsiteX16" fmla="*/ 1170878 w 2207942"/>
              <a:gd name="connsiteY16" fmla="*/ 90158 h 302322"/>
              <a:gd name="connsiteX17" fmla="*/ 1215483 w 2207942"/>
              <a:gd name="connsiteY17" fmla="*/ 246275 h 302322"/>
              <a:gd name="connsiteX18" fmla="*/ 1326995 w 2207942"/>
              <a:gd name="connsiteY18" fmla="*/ 190519 h 302322"/>
              <a:gd name="connsiteX19" fmla="*/ 1427356 w 2207942"/>
              <a:gd name="connsiteY19" fmla="*/ 112460 h 302322"/>
              <a:gd name="connsiteX20" fmla="*/ 1449659 w 2207942"/>
              <a:gd name="connsiteY20" fmla="*/ 290880 h 302322"/>
              <a:gd name="connsiteX21" fmla="*/ 1639230 w 2207942"/>
              <a:gd name="connsiteY21" fmla="*/ 257426 h 302322"/>
              <a:gd name="connsiteX22" fmla="*/ 1694986 w 2207942"/>
              <a:gd name="connsiteY22" fmla="*/ 123611 h 302322"/>
              <a:gd name="connsiteX23" fmla="*/ 1773044 w 2207942"/>
              <a:gd name="connsiteY23" fmla="*/ 190519 h 302322"/>
              <a:gd name="connsiteX24" fmla="*/ 1873405 w 2207942"/>
              <a:gd name="connsiteY24" fmla="*/ 212821 h 302322"/>
              <a:gd name="connsiteX25" fmla="*/ 1918010 w 2207942"/>
              <a:gd name="connsiteY25" fmla="*/ 179368 h 302322"/>
              <a:gd name="connsiteX26" fmla="*/ 2029522 w 2207942"/>
              <a:gd name="connsiteY26" fmla="*/ 223972 h 302322"/>
              <a:gd name="connsiteX27" fmla="*/ 2118732 w 2207942"/>
              <a:gd name="connsiteY27" fmla="*/ 168216 h 302322"/>
              <a:gd name="connsiteX28" fmla="*/ 2129883 w 2207942"/>
              <a:gd name="connsiteY28" fmla="*/ 235124 h 302322"/>
              <a:gd name="connsiteX29" fmla="*/ 2207942 w 2207942"/>
              <a:gd name="connsiteY29" fmla="*/ 56704 h 30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207942" h="302322">
                <a:moveTo>
                  <a:pt x="0" y="23250"/>
                </a:moveTo>
                <a:cubicBezTo>
                  <a:pt x="28807" y="157994"/>
                  <a:pt x="57615" y="292738"/>
                  <a:pt x="78059" y="302031"/>
                </a:cubicBezTo>
                <a:cubicBezTo>
                  <a:pt x="98503" y="311324"/>
                  <a:pt x="107796" y="95734"/>
                  <a:pt x="122664" y="79007"/>
                </a:cubicBezTo>
                <a:cubicBezTo>
                  <a:pt x="137532" y="62280"/>
                  <a:pt x="144967" y="210963"/>
                  <a:pt x="167269" y="201670"/>
                </a:cubicBezTo>
                <a:cubicBezTo>
                  <a:pt x="189571" y="192377"/>
                  <a:pt x="230459" y="19533"/>
                  <a:pt x="256478" y="23250"/>
                </a:cubicBezTo>
                <a:cubicBezTo>
                  <a:pt x="282497" y="26967"/>
                  <a:pt x="297367" y="227689"/>
                  <a:pt x="323386" y="223972"/>
                </a:cubicBezTo>
                <a:cubicBezTo>
                  <a:pt x="349405" y="220255"/>
                  <a:pt x="386576" y="13958"/>
                  <a:pt x="412595" y="948"/>
                </a:cubicBezTo>
                <a:cubicBezTo>
                  <a:pt x="438615" y="-12062"/>
                  <a:pt x="468352" y="112460"/>
                  <a:pt x="479503" y="145914"/>
                </a:cubicBezTo>
                <a:cubicBezTo>
                  <a:pt x="490654" y="179368"/>
                  <a:pt x="455342" y="196094"/>
                  <a:pt x="479503" y="201670"/>
                </a:cubicBezTo>
                <a:cubicBezTo>
                  <a:pt x="503664" y="207246"/>
                  <a:pt x="581723" y="212822"/>
                  <a:pt x="624469" y="179368"/>
                </a:cubicBezTo>
                <a:cubicBezTo>
                  <a:pt x="667215" y="145914"/>
                  <a:pt x="711820" y="-6486"/>
                  <a:pt x="735981" y="948"/>
                </a:cubicBezTo>
                <a:cubicBezTo>
                  <a:pt x="760142" y="8382"/>
                  <a:pt x="750849" y="197953"/>
                  <a:pt x="769434" y="223972"/>
                </a:cubicBezTo>
                <a:cubicBezTo>
                  <a:pt x="788019" y="249991"/>
                  <a:pt x="828908" y="149631"/>
                  <a:pt x="847493" y="157065"/>
                </a:cubicBezTo>
                <a:cubicBezTo>
                  <a:pt x="866078" y="164499"/>
                  <a:pt x="858645" y="287162"/>
                  <a:pt x="880947" y="268577"/>
                </a:cubicBezTo>
                <a:cubicBezTo>
                  <a:pt x="903249" y="249992"/>
                  <a:pt x="959006" y="43694"/>
                  <a:pt x="981308" y="45553"/>
                </a:cubicBezTo>
                <a:cubicBezTo>
                  <a:pt x="1003610" y="47412"/>
                  <a:pt x="983166" y="272295"/>
                  <a:pt x="1014761" y="279729"/>
                </a:cubicBezTo>
                <a:cubicBezTo>
                  <a:pt x="1046356" y="287163"/>
                  <a:pt x="1137424" y="95734"/>
                  <a:pt x="1170878" y="90158"/>
                </a:cubicBezTo>
                <a:cubicBezTo>
                  <a:pt x="1204332" y="84582"/>
                  <a:pt x="1189464" y="229548"/>
                  <a:pt x="1215483" y="246275"/>
                </a:cubicBezTo>
                <a:cubicBezTo>
                  <a:pt x="1241502" y="263002"/>
                  <a:pt x="1291683" y="212821"/>
                  <a:pt x="1326995" y="190519"/>
                </a:cubicBezTo>
                <a:cubicBezTo>
                  <a:pt x="1362307" y="168217"/>
                  <a:pt x="1406912" y="95733"/>
                  <a:pt x="1427356" y="112460"/>
                </a:cubicBezTo>
                <a:cubicBezTo>
                  <a:pt x="1447800" y="129187"/>
                  <a:pt x="1414347" y="266719"/>
                  <a:pt x="1449659" y="290880"/>
                </a:cubicBezTo>
                <a:cubicBezTo>
                  <a:pt x="1484971" y="315041"/>
                  <a:pt x="1598342" y="285304"/>
                  <a:pt x="1639230" y="257426"/>
                </a:cubicBezTo>
                <a:cubicBezTo>
                  <a:pt x="1680118" y="229548"/>
                  <a:pt x="1672684" y="134762"/>
                  <a:pt x="1694986" y="123611"/>
                </a:cubicBezTo>
                <a:cubicBezTo>
                  <a:pt x="1717288" y="112460"/>
                  <a:pt x="1743308" y="175651"/>
                  <a:pt x="1773044" y="190519"/>
                </a:cubicBezTo>
                <a:cubicBezTo>
                  <a:pt x="1802781" y="205387"/>
                  <a:pt x="1849244" y="214679"/>
                  <a:pt x="1873405" y="212821"/>
                </a:cubicBezTo>
                <a:cubicBezTo>
                  <a:pt x="1897566" y="210963"/>
                  <a:pt x="1891991" y="177510"/>
                  <a:pt x="1918010" y="179368"/>
                </a:cubicBezTo>
                <a:cubicBezTo>
                  <a:pt x="1944029" y="181226"/>
                  <a:pt x="1996068" y="225831"/>
                  <a:pt x="2029522" y="223972"/>
                </a:cubicBezTo>
                <a:cubicBezTo>
                  <a:pt x="2062976" y="222113"/>
                  <a:pt x="2102005" y="166357"/>
                  <a:pt x="2118732" y="168216"/>
                </a:cubicBezTo>
                <a:cubicBezTo>
                  <a:pt x="2135459" y="170075"/>
                  <a:pt x="2115015" y="253709"/>
                  <a:pt x="2129883" y="235124"/>
                </a:cubicBezTo>
                <a:cubicBezTo>
                  <a:pt x="2144751" y="216539"/>
                  <a:pt x="2198649" y="86441"/>
                  <a:pt x="2207942" y="56704"/>
                </a:cubicBezTo>
              </a:path>
            </a:pathLst>
          </a:custGeom>
          <a:ln w="28575"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Freeform 53">
            <a:extLst>
              <a:ext uri="{FF2B5EF4-FFF2-40B4-BE49-F238E27FC236}">
                <a16:creationId xmlns:a16="http://schemas.microsoft.com/office/drawing/2014/main" id="{DC68B518-F12F-452B-8BDB-6D33DC4706C7}"/>
              </a:ext>
            </a:extLst>
          </p:cNvPr>
          <p:cNvSpPr/>
          <p:nvPr/>
        </p:nvSpPr>
        <p:spPr>
          <a:xfrm>
            <a:off x="3657135" y="3001808"/>
            <a:ext cx="5408341" cy="1440371"/>
          </a:xfrm>
          <a:custGeom>
            <a:avLst/>
            <a:gdLst>
              <a:gd name="connsiteX0" fmla="*/ 0 w 5408341"/>
              <a:gd name="connsiteY0" fmla="*/ 1014761 h 1440371"/>
              <a:gd name="connsiteX1" fmla="*/ 178419 w 5408341"/>
              <a:gd name="connsiteY1" fmla="*/ 1148576 h 1440371"/>
              <a:gd name="connsiteX2" fmla="*/ 223024 w 5408341"/>
              <a:gd name="connsiteY2" fmla="*/ 1059366 h 1440371"/>
              <a:gd name="connsiteX3" fmla="*/ 334536 w 5408341"/>
              <a:gd name="connsiteY3" fmla="*/ 1182029 h 1440371"/>
              <a:gd name="connsiteX4" fmla="*/ 356839 w 5408341"/>
              <a:gd name="connsiteY4" fmla="*/ 1438507 h 1440371"/>
              <a:gd name="connsiteX5" fmla="*/ 423746 w 5408341"/>
              <a:gd name="connsiteY5" fmla="*/ 1037064 h 1440371"/>
              <a:gd name="connsiteX6" fmla="*/ 524107 w 5408341"/>
              <a:gd name="connsiteY6" fmla="*/ 1103971 h 1440371"/>
              <a:gd name="connsiteX7" fmla="*/ 557561 w 5408341"/>
              <a:gd name="connsiteY7" fmla="*/ 1260088 h 1440371"/>
              <a:gd name="connsiteX8" fmla="*/ 613317 w 5408341"/>
              <a:gd name="connsiteY8" fmla="*/ 903249 h 1440371"/>
              <a:gd name="connsiteX9" fmla="*/ 691375 w 5408341"/>
              <a:gd name="connsiteY9" fmla="*/ 1059366 h 1440371"/>
              <a:gd name="connsiteX10" fmla="*/ 769434 w 5408341"/>
              <a:gd name="connsiteY10" fmla="*/ 814039 h 1440371"/>
              <a:gd name="connsiteX11" fmla="*/ 825190 w 5408341"/>
              <a:gd name="connsiteY11" fmla="*/ 903249 h 1440371"/>
              <a:gd name="connsiteX12" fmla="*/ 836341 w 5408341"/>
              <a:gd name="connsiteY12" fmla="*/ 1182029 h 1440371"/>
              <a:gd name="connsiteX13" fmla="*/ 959004 w 5408341"/>
              <a:gd name="connsiteY13" fmla="*/ 814039 h 1440371"/>
              <a:gd name="connsiteX14" fmla="*/ 1025912 w 5408341"/>
              <a:gd name="connsiteY14" fmla="*/ 836342 h 1440371"/>
              <a:gd name="connsiteX15" fmla="*/ 1070517 w 5408341"/>
              <a:gd name="connsiteY15" fmla="*/ 903249 h 1440371"/>
              <a:gd name="connsiteX16" fmla="*/ 1159726 w 5408341"/>
              <a:gd name="connsiteY16" fmla="*/ 702527 h 1440371"/>
              <a:gd name="connsiteX17" fmla="*/ 1215482 w 5408341"/>
              <a:gd name="connsiteY17" fmla="*/ 557561 h 1440371"/>
              <a:gd name="connsiteX18" fmla="*/ 1326995 w 5408341"/>
              <a:gd name="connsiteY18" fmla="*/ 869795 h 1440371"/>
              <a:gd name="connsiteX19" fmla="*/ 1438507 w 5408341"/>
              <a:gd name="connsiteY19" fmla="*/ 959005 h 1440371"/>
              <a:gd name="connsiteX20" fmla="*/ 1538868 w 5408341"/>
              <a:gd name="connsiteY20" fmla="*/ 524107 h 1440371"/>
              <a:gd name="connsiteX21" fmla="*/ 1639229 w 5408341"/>
              <a:gd name="connsiteY21" fmla="*/ 747132 h 1440371"/>
              <a:gd name="connsiteX22" fmla="*/ 1639229 w 5408341"/>
              <a:gd name="connsiteY22" fmla="*/ 925551 h 1440371"/>
              <a:gd name="connsiteX23" fmla="*/ 1694985 w 5408341"/>
              <a:gd name="connsiteY23" fmla="*/ 602166 h 1440371"/>
              <a:gd name="connsiteX24" fmla="*/ 1784195 w 5408341"/>
              <a:gd name="connsiteY24" fmla="*/ 858644 h 1440371"/>
              <a:gd name="connsiteX25" fmla="*/ 1806497 w 5408341"/>
              <a:gd name="connsiteY25" fmla="*/ 992459 h 1440371"/>
              <a:gd name="connsiteX26" fmla="*/ 1918009 w 5408341"/>
              <a:gd name="connsiteY26" fmla="*/ 568712 h 1440371"/>
              <a:gd name="connsiteX27" fmla="*/ 2040673 w 5408341"/>
              <a:gd name="connsiteY27" fmla="*/ 669073 h 1440371"/>
              <a:gd name="connsiteX28" fmla="*/ 2129882 w 5408341"/>
              <a:gd name="connsiteY28" fmla="*/ 992459 h 1440371"/>
              <a:gd name="connsiteX29" fmla="*/ 2297151 w 5408341"/>
              <a:gd name="connsiteY29" fmla="*/ 802888 h 1440371"/>
              <a:gd name="connsiteX30" fmla="*/ 2375209 w 5408341"/>
              <a:gd name="connsiteY30" fmla="*/ 880946 h 1440371"/>
              <a:gd name="connsiteX31" fmla="*/ 2531326 w 5408341"/>
              <a:gd name="connsiteY31" fmla="*/ 702527 h 1440371"/>
              <a:gd name="connsiteX32" fmla="*/ 2609385 w 5408341"/>
              <a:gd name="connsiteY32" fmla="*/ 412595 h 1440371"/>
              <a:gd name="connsiteX33" fmla="*/ 2642839 w 5408341"/>
              <a:gd name="connsiteY33" fmla="*/ 669073 h 1440371"/>
              <a:gd name="connsiteX34" fmla="*/ 2676292 w 5408341"/>
              <a:gd name="connsiteY34" fmla="*/ 836342 h 1440371"/>
              <a:gd name="connsiteX35" fmla="*/ 2798956 w 5408341"/>
              <a:gd name="connsiteY35" fmla="*/ 267629 h 1440371"/>
              <a:gd name="connsiteX36" fmla="*/ 2899317 w 5408341"/>
              <a:gd name="connsiteY36" fmla="*/ 724829 h 1440371"/>
              <a:gd name="connsiteX37" fmla="*/ 3044282 w 5408341"/>
              <a:gd name="connsiteY37" fmla="*/ 434898 h 1440371"/>
              <a:gd name="connsiteX38" fmla="*/ 3144643 w 5408341"/>
              <a:gd name="connsiteY38" fmla="*/ 367990 h 1440371"/>
              <a:gd name="connsiteX39" fmla="*/ 3189248 w 5408341"/>
              <a:gd name="connsiteY39" fmla="*/ 747132 h 1440371"/>
              <a:gd name="connsiteX40" fmla="*/ 3323063 w 5408341"/>
              <a:gd name="connsiteY40" fmla="*/ 892098 h 1440371"/>
              <a:gd name="connsiteX41" fmla="*/ 3512634 w 5408341"/>
              <a:gd name="connsiteY41" fmla="*/ 457200 h 1440371"/>
              <a:gd name="connsiteX42" fmla="*/ 3724507 w 5408341"/>
              <a:gd name="connsiteY42" fmla="*/ 579864 h 1440371"/>
              <a:gd name="connsiteX43" fmla="*/ 3847170 w 5408341"/>
              <a:gd name="connsiteY43" fmla="*/ 847493 h 1440371"/>
              <a:gd name="connsiteX44" fmla="*/ 3969834 w 5408341"/>
              <a:gd name="connsiteY44" fmla="*/ 401444 h 1440371"/>
              <a:gd name="connsiteX45" fmla="*/ 4081346 w 5408341"/>
              <a:gd name="connsiteY45" fmla="*/ 802888 h 1440371"/>
              <a:gd name="connsiteX46" fmla="*/ 4226312 w 5408341"/>
              <a:gd name="connsiteY46" fmla="*/ 189571 h 1440371"/>
              <a:gd name="connsiteX47" fmla="*/ 4326673 w 5408341"/>
              <a:gd name="connsiteY47" fmla="*/ 758283 h 1440371"/>
              <a:gd name="connsiteX48" fmla="*/ 4471639 w 5408341"/>
              <a:gd name="connsiteY48" fmla="*/ 345688 h 1440371"/>
              <a:gd name="connsiteX49" fmla="*/ 4694663 w 5408341"/>
              <a:gd name="connsiteY49" fmla="*/ 713678 h 1440371"/>
              <a:gd name="connsiteX50" fmla="*/ 4806175 w 5408341"/>
              <a:gd name="connsiteY50" fmla="*/ 367990 h 1440371"/>
              <a:gd name="connsiteX51" fmla="*/ 4951141 w 5408341"/>
              <a:gd name="connsiteY51" fmla="*/ 557561 h 1440371"/>
              <a:gd name="connsiteX52" fmla="*/ 5096107 w 5408341"/>
              <a:gd name="connsiteY52" fmla="*/ 167268 h 1440371"/>
              <a:gd name="connsiteX53" fmla="*/ 5196468 w 5408341"/>
              <a:gd name="connsiteY53" fmla="*/ 301083 h 1440371"/>
              <a:gd name="connsiteX54" fmla="*/ 5319131 w 5408341"/>
              <a:gd name="connsiteY54" fmla="*/ 111512 h 1440371"/>
              <a:gd name="connsiteX55" fmla="*/ 5408341 w 5408341"/>
              <a:gd name="connsiteY55" fmla="*/ 0 h 144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5408341" h="1440371">
                <a:moveTo>
                  <a:pt x="0" y="1014761"/>
                </a:moveTo>
                <a:cubicBezTo>
                  <a:pt x="70624" y="1077951"/>
                  <a:pt x="141248" y="1141142"/>
                  <a:pt x="178419" y="1148576"/>
                </a:cubicBezTo>
                <a:cubicBezTo>
                  <a:pt x="215590" y="1156010"/>
                  <a:pt x="197004" y="1053790"/>
                  <a:pt x="223024" y="1059366"/>
                </a:cubicBezTo>
                <a:cubicBezTo>
                  <a:pt x="249044" y="1064942"/>
                  <a:pt x="312234" y="1118839"/>
                  <a:pt x="334536" y="1182029"/>
                </a:cubicBezTo>
                <a:cubicBezTo>
                  <a:pt x="356839" y="1245219"/>
                  <a:pt x="341971" y="1462668"/>
                  <a:pt x="356839" y="1438507"/>
                </a:cubicBezTo>
                <a:cubicBezTo>
                  <a:pt x="371707" y="1414346"/>
                  <a:pt x="395868" y="1092820"/>
                  <a:pt x="423746" y="1037064"/>
                </a:cubicBezTo>
                <a:cubicBezTo>
                  <a:pt x="451624" y="981308"/>
                  <a:pt x="501804" y="1066800"/>
                  <a:pt x="524107" y="1103971"/>
                </a:cubicBezTo>
                <a:cubicBezTo>
                  <a:pt x="546410" y="1141142"/>
                  <a:pt x="542693" y="1293542"/>
                  <a:pt x="557561" y="1260088"/>
                </a:cubicBezTo>
                <a:cubicBezTo>
                  <a:pt x="572429" y="1226634"/>
                  <a:pt x="591015" y="936703"/>
                  <a:pt x="613317" y="903249"/>
                </a:cubicBezTo>
                <a:cubicBezTo>
                  <a:pt x="635619" y="869795"/>
                  <a:pt x="665356" y="1074234"/>
                  <a:pt x="691375" y="1059366"/>
                </a:cubicBezTo>
                <a:cubicBezTo>
                  <a:pt x="717394" y="1044498"/>
                  <a:pt x="747132" y="840058"/>
                  <a:pt x="769434" y="814039"/>
                </a:cubicBezTo>
                <a:cubicBezTo>
                  <a:pt x="791736" y="788020"/>
                  <a:pt x="814039" y="841917"/>
                  <a:pt x="825190" y="903249"/>
                </a:cubicBezTo>
                <a:cubicBezTo>
                  <a:pt x="836341" y="964581"/>
                  <a:pt x="814039" y="1196897"/>
                  <a:pt x="836341" y="1182029"/>
                </a:cubicBezTo>
                <a:cubicBezTo>
                  <a:pt x="858643" y="1167161"/>
                  <a:pt x="927409" y="871653"/>
                  <a:pt x="959004" y="814039"/>
                </a:cubicBezTo>
                <a:cubicBezTo>
                  <a:pt x="990599" y="756425"/>
                  <a:pt x="1007327" y="821474"/>
                  <a:pt x="1025912" y="836342"/>
                </a:cubicBezTo>
                <a:cubicBezTo>
                  <a:pt x="1044498" y="851210"/>
                  <a:pt x="1048215" y="925551"/>
                  <a:pt x="1070517" y="903249"/>
                </a:cubicBezTo>
                <a:cubicBezTo>
                  <a:pt x="1092819" y="880946"/>
                  <a:pt x="1135565" y="760142"/>
                  <a:pt x="1159726" y="702527"/>
                </a:cubicBezTo>
                <a:cubicBezTo>
                  <a:pt x="1183887" y="644912"/>
                  <a:pt x="1187604" y="529683"/>
                  <a:pt x="1215482" y="557561"/>
                </a:cubicBezTo>
                <a:cubicBezTo>
                  <a:pt x="1243360" y="585439"/>
                  <a:pt x="1289824" y="802888"/>
                  <a:pt x="1326995" y="869795"/>
                </a:cubicBezTo>
                <a:cubicBezTo>
                  <a:pt x="1364166" y="936702"/>
                  <a:pt x="1403195" y="1016620"/>
                  <a:pt x="1438507" y="959005"/>
                </a:cubicBezTo>
                <a:cubicBezTo>
                  <a:pt x="1473819" y="901390"/>
                  <a:pt x="1505415" y="559419"/>
                  <a:pt x="1538868" y="524107"/>
                </a:cubicBezTo>
                <a:cubicBezTo>
                  <a:pt x="1572321" y="488795"/>
                  <a:pt x="1622502" y="680225"/>
                  <a:pt x="1639229" y="747132"/>
                </a:cubicBezTo>
                <a:cubicBezTo>
                  <a:pt x="1655956" y="814039"/>
                  <a:pt x="1629936" y="949712"/>
                  <a:pt x="1639229" y="925551"/>
                </a:cubicBezTo>
                <a:cubicBezTo>
                  <a:pt x="1648522" y="901390"/>
                  <a:pt x="1670824" y="613317"/>
                  <a:pt x="1694985" y="602166"/>
                </a:cubicBezTo>
                <a:cubicBezTo>
                  <a:pt x="1719146" y="591015"/>
                  <a:pt x="1765610" y="793595"/>
                  <a:pt x="1784195" y="858644"/>
                </a:cubicBezTo>
                <a:cubicBezTo>
                  <a:pt x="1802780" y="923693"/>
                  <a:pt x="1784195" y="1040781"/>
                  <a:pt x="1806497" y="992459"/>
                </a:cubicBezTo>
                <a:cubicBezTo>
                  <a:pt x="1828799" y="944137"/>
                  <a:pt x="1878980" y="622610"/>
                  <a:pt x="1918009" y="568712"/>
                </a:cubicBezTo>
                <a:cubicBezTo>
                  <a:pt x="1957038" y="514814"/>
                  <a:pt x="2005361" y="598448"/>
                  <a:pt x="2040673" y="669073"/>
                </a:cubicBezTo>
                <a:cubicBezTo>
                  <a:pt x="2075985" y="739697"/>
                  <a:pt x="2087136" y="970156"/>
                  <a:pt x="2129882" y="992459"/>
                </a:cubicBezTo>
                <a:cubicBezTo>
                  <a:pt x="2172628" y="1014762"/>
                  <a:pt x="2256263" y="821473"/>
                  <a:pt x="2297151" y="802888"/>
                </a:cubicBezTo>
                <a:cubicBezTo>
                  <a:pt x="2338039" y="784303"/>
                  <a:pt x="2336180" y="897673"/>
                  <a:pt x="2375209" y="880946"/>
                </a:cubicBezTo>
                <a:cubicBezTo>
                  <a:pt x="2414238" y="864219"/>
                  <a:pt x="2492297" y="780585"/>
                  <a:pt x="2531326" y="702527"/>
                </a:cubicBezTo>
                <a:cubicBezTo>
                  <a:pt x="2570355" y="624469"/>
                  <a:pt x="2590800" y="418171"/>
                  <a:pt x="2609385" y="412595"/>
                </a:cubicBezTo>
                <a:cubicBezTo>
                  <a:pt x="2627971" y="407019"/>
                  <a:pt x="2631688" y="598449"/>
                  <a:pt x="2642839" y="669073"/>
                </a:cubicBezTo>
                <a:cubicBezTo>
                  <a:pt x="2653990" y="739697"/>
                  <a:pt x="2650273" y="903249"/>
                  <a:pt x="2676292" y="836342"/>
                </a:cubicBezTo>
                <a:cubicBezTo>
                  <a:pt x="2702312" y="769435"/>
                  <a:pt x="2761785" y="286214"/>
                  <a:pt x="2798956" y="267629"/>
                </a:cubicBezTo>
                <a:cubicBezTo>
                  <a:pt x="2836127" y="249043"/>
                  <a:pt x="2858429" y="696951"/>
                  <a:pt x="2899317" y="724829"/>
                </a:cubicBezTo>
                <a:cubicBezTo>
                  <a:pt x="2940205" y="752707"/>
                  <a:pt x="3003394" y="494371"/>
                  <a:pt x="3044282" y="434898"/>
                </a:cubicBezTo>
                <a:cubicBezTo>
                  <a:pt x="3085170" y="375425"/>
                  <a:pt x="3120482" y="315951"/>
                  <a:pt x="3144643" y="367990"/>
                </a:cubicBezTo>
                <a:cubicBezTo>
                  <a:pt x="3168804" y="420029"/>
                  <a:pt x="3159511" y="659781"/>
                  <a:pt x="3189248" y="747132"/>
                </a:cubicBezTo>
                <a:cubicBezTo>
                  <a:pt x="3218985" y="834483"/>
                  <a:pt x="3269165" y="940420"/>
                  <a:pt x="3323063" y="892098"/>
                </a:cubicBezTo>
                <a:cubicBezTo>
                  <a:pt x="3376961" y="843776"/>
                  <a:pt x="3445727" y="509239"/>
                  <a:pt x="3512634" y="457200"/>
                </a:cubicBezTo>
                <a:cubicBezTo>
                  <a:pt x="3579541" y="405161"/>
                  <a:pt x="3668751" y="514815"/>
                  <a:pt x="3724507" y="579864"/>
                </a:cubicBezTo>
                <a:cubicBezTo>
                  <a:pt x="3780263" y="644913"/>
                  <a:pt x="3806282" y="877230"/>
                  <a:pt x="3847170" y="847493"/>
                </a:cubicBezTo>
                <a:cubicBezTo>
                  <a:pt x="3888058" y="817756"/>
                  <a:pt x="3930805" y="408878"/>
                  <a:pt x="3969834" y="401444"/>
                </a:cubicBezTo>
                <a:cubicBezTo>
                  <a:pt x="4008863" y="394010"/>
                  <a:pt x="4038600" y="838200"/>
                  <a:pt x="4081346" y="802888"/>
                </a:cubicBezTo>
                <a:cubicBezTo>
                  <a:pt x="4124092" y="767576"/>
                  <a:pt x="4185424" y="197005"/>
                  <a:pt x="4226312" y="189571"/>
                </a:cubicBezTo>
                <a:cubicBezTo>
                  <a:pt x="4267200" y="182137"/>
                  <a:pt x="4285785" y="732264"/>
                  <a:pt x="4326673" y="758283"/>
                </a:cubicBezTo>
                <a:cubicBezTo>
                  <a:pt x="4367561" y="784302"/>
                  <a:pt x="4410307" y="353122"/>
                  <a:pt x="4471639" y="345688"/>
                </a:cubicBezTo>
                <a:cubicBezTo>
                  <a:pt x="4532971" y="338254"/>
                  <a:pt x="4638907" y="709961"/>
                  <a:pt x="4694663" y="713678"/>
                </a:cubicBezTo>
                <a:cubicBezTo>
                  <a:pt x="4750419" y="717395"/>
                  <a:pt x="4763429" y="394009"/>
                  <a:pt x="4806175" y="367990"/>
                </a:cubicBezTo>
                <a:cubicBezTo>
                  <a:pt x="4848921" y="341971"/>
                  <a:pt x="4902819" y="591015"/>
                  <a:pt x="4951141" y="557561"/>
                </a:cubicBezTo>
                <a:cubicBezTo>
                  <a:pt x="4999463" y="524107"/>
                  <a:pt x="5055219" y="210014"/>
                  <a:pt x="5096107" y="167268"/>
                </a:cubicBezTo>
                <a:cubicBezTo>
                  <a:pt x="5136995" y="124522"/>
                  <a:pt x="5159297" y="310376"/>
                  <a:pt x="5196468" y="301083"/>
                </a:cubicBezTo>
                <a:cubicBezTo>
                  <a:pt x="5233639" y="291790"/>
                  <a:pt x="5283819" y="161692"/>
                  <a:pt x="5319131" y="111512"/>
                </a:cubicBezTo>
                <a:cubicBezTo>
                  <a:pt x="5354443" y="61331"/>
                  <a:pt x="5402765" y="27878"/>
                  <a:pt x="5408341" y="0"/>
                </a:cubicBezTo>
              </a:path>
            </a:pathLst>
          </a:custGeom>
          <a:ln w="34925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Curved Left Arrow 62">
            <a:extLst>
              <a:ext uri="{FF2B5EF4-FFF2-40B4-BE49-F238E27FC236}">
                <a16:creationId xmlns:a16="http://schemas.microsoft.com/office/drawing/2014/main" id="{82ABEFF2-F8C7-41A8-B4A9-D78AB9098E88}"/>
              </a:ext>
            </a:extLst>
          </p:cNvPr>
          <p:cNvSpPr/>
          <p:nvPr/>
        </p:nvSpPr>
        <p:spPr>
          <a:xfrm>
            <a:off x="4558058" y="4278025"/>
            <a:ext cx="1219498" cy="1892588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9225B171-CCF1-4790-A028-4E0BADA67DED}"/>
              </a:ext>
            </a:extLst>
          </p:cNvPr>
          <p:cNvSpPr txBox="1"/>
          <p:nvPr/>
        </p:nvSpPr>
        <p:spPr>
          <a:xfrm>
            <a:off x="5845188" y="4570413"/>
            <a:ext cx="4378621" cy="61555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CS" sz="1700" b="1" dirty="0"/>
              <a:t>Za međusezone (niža opterećenja), uz V-OIE je moguće: P</a:t>
            </a:r>
            <a:r>
              <a:rPr lang="sr-Latn-CS" sz="1700" b="1" baseline="-25000" dirty="0"/>
              <a:t>rez</a:t>
            </a:r>
            <a:r>
              <a:rPr lang="sr-Latn-CS" sz="1700" b="1" dirty="0">
                <a:sym typeface="Symbol"/>
              </a:rPr>
              <a:t>0 </a:t>
            </a:r>
            <a:r>
              <a:rPr lang="sr-Latn-CS" sz="1700" b="1" dirty="0"/>
              <a:t> tj. tok el. en. od NN ka SN</a:t>
            </a:r>
            <a:endParaRPr lang="en-US" sz="1700" b="1" dirty="0"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8F90D61-B7BD-403F-9437-EE23FDA84E13}"/>
              </a:ext>
            </a:extLst>
          </p:cNvPr>
          <p:cNvSpPr txBox="1"/>
          <p:nvPr/>
        </p:nvSpPr>
        <p:spPr>
          <a:xfrm>
            <a:off x="1978876" y="4762282"/>
            <a:ext cx="3278970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CS" b="1" dirty="0"/>
              <a:t>DSM/DR kao rešenje/ublaženje problema (skladištenje viškova)</a:t>
            </a:r>
            <a:endParaRPr lang="en-US" b="1" dirty="0"/>
          </a:p>
        </p:txBody>
      </p:sp>
      <p:sp>
        <p:nvSpPr>
          <p:cNvPr id="162" name="Curved Left Arrow 119">
            <a:extLst>
              <a:ext uri="{FF2B5EF4-FFF2-40B4-BE49-F238E27FC236}">
                <a16:creationId xmlns:a16="http://schemas.microsoft.com/office/drawing/2014/main" id="{1A77167C-D343-4ACA-BCFC-74D87037DAC5}"/>
              </a:ext>
            </a:extLst>
          </p:cNvPr>
          <p:cNvSpPr/>
          <p:nvPr/>
        </p:nvSpPr>
        <p:spPr>
          <a:xfrm flipH="1" flipV="1">
            <a:off x="1597876" y="4049425"/>
            <a:ext cx="1219498" cy="1892588"/>
          </a:xfrm>
          <a:prstGeom prst="curvedLef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0211C909-7A2C-4187-81AD-2BF20485F677}"/>
              </a:ext>
            </a:extLst>
          </p:cNvPr>
          <p:cNvSpPr txBox="1"/>
          <p:nvPr/>
        </p:nvSpPr>
        <p:spPr>
          <a:xfrm>
            <a:off x="3655276" y="2737148"/>
            <a:ext cx="1323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CS" sz="24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DSM/DR</a:t>
            </a:r>
            <a:endParaRPr lang="en-US" sz="24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B086065C-EED9-44B5-BBAE-D511B870AA6B}"/>
              </a:ext>
            </a:extLst>
          </p:cNvPr>
          <p:cNvGrpSpPr/>
          <p:nvPr/>
        </p:nvGrpSpPr>
        <p:grpSpPr>
          <a:xfrm>
            <a:off x="4354318" y="2132013"/>
            <a:ext cx="4187283" cy="2062162"/>
            <a:chOff x="3061242" y="2286000"/>
            <a:chExt cx="4187283" cy="2062162"/>
          </a:xfrm>
        </p:grpSpPr>
        <p:sp>
          <p:nvSpPr>
            <p:cNvPr id="165" name="Up Arrow 78">
              <a:extLst>
                <a:ext uri="{FF2B5EF4-FFF2-40B4-BE49-F238E27FC236}">
                  <a16:creationId xmlns:a16="http://schemas.microsoft.com/office/drawing/2014/main" id="{EEE1774F-BF95-4662-9D5A-E2E0A19A1799}"/>
                </a:ext>
              </a:extLst>
            </p:cNvPr>
            <p:cNvSpPr/>
            <p:nvPr/>
          </p:nvSpPr>
          <p:spPr>
            <a:xfrm>
              <a:off x="3657600" y="3886200"/>
              <a:ext cx="314325" cy="276225"/>
            </a:xfrm>
            <a:prstGeom prst="up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Up Arrow 79">
              <a:extLst>
                <a:ext uri="{FF2B5EF4-FFF2-40B4-BE49-F238E27FC236}">
                  <a16:creationId xmlns:a16="http://schemas.microsoft.com/office/drawing/2014/main" id="{40A20D79-828E-4A4E-B60E-A3723C2B8989}"/>
                </a:ext>
              </a:extLst>
            </p:cNvPr>
            <p:cNvSpPr/>
            <p:nvPr/>
          </p:nvSpPr>
          <p:spPr>
            <a:xfrm>
              <a:off x="3061242" y="4071937"/>
              <a:ext cx="314325" cy="276225"/>
            </a:xfrm>
            <a:prstGeom prst="up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Up Arrow 80">
              <a:extLst>
                <a:ext uri="{FF2B5EF4-FFF2-40B4-BE49-F238E27FC236}">
                  <a16:creationId xmlns:a16="http://schemas.microsoft.com/office/drawing/2014/main" id="{585C7C70-16C0-43F1-81D8-99A27565CDA5}"/>
                </a:ext>
              </a:extLst>
            </p:cNvPr>
            <p:cNvSpPr/>
            <p:nvPr/>
          </p:nvSpPr>
          <p:spPr>
            <a:xfrm>
              <a:off x="4048571" y="3829049"/>
              <a:ext cx="314325" cy="276225"/>
            </a:xfrm>
            <a:prstGeom prst="up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Up Arrow 81">
              <a:extLst>
                <a:ext uri="{FF2B5EF4-FFF2-40B4-BE49-F238E27FC236}">
                  <a16:creationId xmlns:a16="http://schemas.microsoft.com/office/drawing/2014/main" id="{F9EA1C1A-949A-4A70-ADFC-E0853ADDF5FA}"/>
                </a:ext>
              </a:extLst>
            </p:cNvPr>
            <p:cNvSpPr/>
            <p:nvPr/>
          </p:nvSpPr>
          <p:spPr>
            <a:xfrm>
              <a:off x="4886325" y="3700462"/>
              <a:ext cx="314325" cy="276225"/>
            </a:xfrm>
            <a:prstGeom prst="up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Up Arrow 83">
              <a:extLst>
                <a:ext uri="{FF2B5EF4-FFF2-40B4-BE49-F238E27FC236}">
                  <a16:creationId xmlns:a16="http://schemas.microsoft.com/office/drawing/2014/main" id="{1CBE78E3-0B11-4F6E-A845-4CE792934884}"/>
                </a:ext>
              </a:extLst>
            </p:cNvPr>
            <p:cNvSpPr/>
            <p:nvPr/>
          </p:nvSpPr>
          <p:spPr>
            <a:xfrm>
              <a:off x="5515074" y="3705223"/>
              <a:ext cx="314325" cy="276225"/>
            </a:xfrm>
            <a:prstGeom prst="up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Up Arrow 86">
              <a:extLst>
                <a:ext uri="{FF2B5EF4-FFF2-40B4-BE49-F238E27FC236}">
                  <a16:creationId xmlns:a16="http://schemas.microsoft.com/office/drawing/2014/main" id="{7CF8944F-6F07-44AF-95B3-4C3ED7D4439B}"/>
                </a:ext>
              </a:extLst>
            </p:cNvPr>
            <p:cNvSpPr/>
            <p:nvPr/>
          </p:nvSpPr>
          <p:spPr>
            <a:xfrm>
              <a:off x="6276975" y="3648348"/>
              <a:ext cx="314325" cy="276225"/>
            </a:xfrm>
            <a:prstGeom prst="up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Up Arrow 87">
              <a:extLst>
                <a:ext uri="{FF2B5EF4-FFF2-40B4-BE49-F238E27FC236}">
                  <a16:creationId xmlns:a16="http://schemas.microsoft.com/office/drawing/2014/main" id="{DCB60ACC-D4AC-4990-AEDF-8C527C7F0ABE}"/>
                </a:ext>
              </a:extLst>
            </p:cNvPr>
            <p:cNvSpPr/>
            <p:nvPr/>
          </p:nvSpPr>
          <p:spPr>
            <a:xfrm>
              <a:off x="4572000" y="3781424"/>
              <a:ext cx="314325" cy="276225"/>
            </a:xfrm>
            <a:prstGeom prst="up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Up Arrow 88">
              <a:extLst>
                <a:ext uri="{FF2B5EF4-FFF2-40B4-BE49-F238E27FC236}">
                  <a16:creationId xmlns:a16="http://schemas.microsoft.com/office/drawing/2014/main" id="{9C4B92D2-2E48-4952-A693-2DF7209A2F28}"/>
                </a:ext>
              </a:extLst>
            </p:cNvPr>
            <p:cNvSpPr/>
            <p:nvPr/>
          </p:nvSpPr>
          <p:spPr>
            <a:xfrm>
              <a:off x="6934200" y="3600450"/>
              <a:ext cx="314325" cy="276225"/>
            </a:xfrm>
            <a:prstGeom prst="up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Up Arrow 90">
              <a:extLst>
                <a:ext uri="{FF2B5EF4-FFF2-40B4-BE49-F238E27FC236}">
                  <a16:creationId xmlns:a16="http://schemas.microsoft.com/office/drawing/2014/main" id="{99F5E081-8E5D-42BB-891D-333FC3B4EBCF}"/>
                </a:ext>
              </a:extLst>
            </p:cNvPr>
            <p:cNvSpPr/>
            <p:nvPr/>
          </p:nvSpPr>
          <p:spPr>
            <a:xfrm>
              <a:off x="3888839" y="2304840"/>
              <a:ext cx="225961" cy="209760"/>
            </a:xfrm>
            <a:prstGeom prst="up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Up Arrow 99">
              <a:extLst>
                <a:ext uri="{FF2B5EF4-FFF2-40B4-BE49-F238E27FC236}">
                  <a16:creationId xmlns:a16="http://schemas.microsoft.com/office/drawing/2014/main" id="{73F21402-B9B2-4B30-820F-631625F2BC3B}"/>
                </a:ext>
              </a:extLst>
            </p:cNvPr>
            <p:cNvSpPr/>
            <p:nvPr/>
          </p:nvSpPr>
          <p:spPr>
            <a:xfrm flipH="1">
              <a:off x="4419600" y="2286000"/>
              <a:ext cx="225961" cy="209760"/>
            </a:xfrm>
            <a:prstGeom prst="up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BD7FA80C-3A18-402A-BB45-FECF478F6067}"/>
              </a:ext>
            </a:extLst>
          </p:cNvPr>
          <p:cNvGrpSpPr/>
          <p:nvPr/>
        </p:nvGrpSpPr>
        <p:grpSpPr>
          <a:xfrm>
            <a:off x="4953315" y="1979613"/>
            <a:ext cx="3088223" cy="1704376"/>
            <a:chOff x="3660239" y="2133600"/>
            <a:chExt cx="3088223" cy="1704376"/>
          </a:xfrm>
        </p:grpSpPr>
        <p:sp>
          <p:nvSpPr>
            <p:cNvPr id="176" name="Up Arrow 89">
              <a:extLst>
                <a:ext uri="{FF2B5EF4-FFF2-40B4-BE49-F238E27FC236}">
                  <a16:creationId xmlns:a16="http://schemas.microsoft.com/office/drawing/2014/main" id="{9B58F877-A616-4593-AF4B-09FFBF68012A}"/>
                </a:ext>
              </a:extLst>
            </p:cNvPr>
            <p:cNvSpPr/>
            <p:nvPr/>
          </p:nvSpPr>
          <p:spPr>
            <a:xfrm flipV="1">
              <a:off x="3660239" y="2209800"/>
              <a:ext cx="225961" cy="209760"/>
            </a:xfrm>
            <a:prstGeom prst="up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Up Arrow 91">
              <a:extLst>
                <a:ext uri="{FF2B5EF4-FFF2-40B4-BE49-F238E27FC236}">
                  <a16:creationId xmlns:a16="http://schemas.microsoft.com/office/drawing/2014/main" id="{91E16EEC-8C35-4067-BA4A-68A70338B0E3}"/>
                </a:ext>
              </a:extLst>
            </p:cNvPr>
            <p:cNvSpPr/>
            <p:nvPr/>
          </p:nvSpPr>
          <p:spPr>
            <a:xfrm flipV="1">
              <a:off x="4267200" y="2133600"/>
              <a:ext cx="225961" cy="209760"/>
            </a:xfrm>
            <a:prstGeom prst="up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Up Arrow 98">
              <a:extLst>
                <a:ext uri="{FF2B5EF4-FFF2-40B4-BE49-F238E27FC236}">
                  <a16:creationId xmlns:a16="http://schemas.microsoft.com/office/drawing/2014/main" id="{947FC935-E803-46DE-A3A4-584AB60A16CB}"/>
                </a:ext>
              </a:extLst>
            </p:cNvPr>
            <p:cNvSpPr/>
            <p:nvPr/>
          </p:nvSpPr>
          <p:spPr>
            <a:xfrm flipV="1">
              <a:off x="4955639" y="2209800"/>
              <a:ext cx="225961" cy="209760"/>
            </a:xfrm>
            <a:prstGeom prst="up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Up Arrow 104">
              <a:extLst>
                <a:ext uri="{FF2B5EF4-FFF2-40B4-BE49-F238E27FC236}">
                  <a16:creationId xmlns:a16="http://schemas.microsoft.com/office/drawing/2014/main" id="{12F66EC1-C919-4724-BBF1-04D390ABD852}"/>
                </a:ext>
              </a:extLst>
            </p:cNvPr>
            <p:cNvSpPr/>
            <p:nvPr/>
          </p:nvSpPr>
          <p:spPr>
            <a:xfrm flipV="1">
              <a:off x="3776662" y="3561751"/>
              <a:ext cx="314325" cy="276225"/>
            </a:xfrm>
            <a:prstGeom prst="up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Up Arrow 105">
              <a:extLst>
                <a:ext uri="{FF2B5EF4-FFF2-40B4-BE49-F238E27FC236}">
                  <a16:creationId xmlns:a16="http://schemas.microsoft.com/office/drawing/2014/main" id="{EE32A465-F953-42E6-A19F-B4E5E2B57F5A}"/>
                </a:ext>
              </a:extLst>
            </p:cNvPr>
            <p:cNvSpPr/>
            <p:nvPr/>
          </p:nvSpPr>
          <p:spPr>
            <a:xfrm flipV="1">
              <a:off x="4955639" y="3305175"/>
              <a:ext cx="314325" cy="276225"/>
            </a:xfrm>
            <a:prstGeom prst="up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Up Arrow 107">
              <a:extLst>
                <a:ext uri="{FF2B5EF4-FFF2-40B4-BE49-F238E27FC236}">
                  <a16:creationId xmlns:a16="http://schemas.microsoft.com/office/drawing/2014/main" id="{CA4F46A4-E960-456A-A78E-0C02707A1CB6}"/>
                </a:ext>
              </a:extLst>
            </p:cNvPr>
            <p:cNvSpPr/>
            <p:nvPr/>
          </p:nvSpPr>
          <p:spPr>
            <a:xfrm flipV="1">
              <a:off x="6434137" y="3268934"/>
              <a:ext cx="314325" cy="276225"/>
            </a:xfrm>
            <a:prstGeom prst="up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2" name="Content Placeholder 9223">
            <a:extLst>
              <a:ext uri="{FF2B5EF4-FFF2-40B4-BE49-F238E27FC236}">
                <a16:creationId xmlns:a16="http://schemas.microsoft.com/office/drawing/2014/main" id="{8EEB0343-518B-4935-92A5-8854E697C097}"/>
              </a:ext>
            </a:extLst>
          </p:cNvPr>
          <p:cNvSpPr txBox="1">
            <a:spLocks/>
          </p:cNvSpPr>
          <p:nvPr/>
        </p:nvSpPr>
        <p:spPr>
          <a:xfrm>
            <a:off x="2862884" y="6228556"/>
            <a:ext cx="6419850" cy="381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1000"/>
              </a:spcBef>
              <a:buSzPct val="125000"/>
              <a:buNone/>
            </a:pPr>
            <a:r>
              <a:rPr lang="sr-Latn-CS" sz="1900" dirty="0">
                <a:solidFill>
                  <a:schemeClr val="bg1"/>
                </a:solidFill>
              </a:rPr>
              <a:t>(primer TS SN/NN instalisane snage 2x1000 kVA)</a:t>
            </a:r>
            <a:endParaRPr lang="en-US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39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3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4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000"/>
                            </p:stCondLst>
                            <p:childTnLst>
                              <p:par>
                                <p:cTn id="27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3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6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"/>
                            </p:stCondLst>
                            <p:childTnLst>
                              <p:par>
                                <p:cTn id="305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 tmFilter="0, 0; .2, .5; .8, .5; 1, 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7" dur="250" autoRev="1" fill="hold"/>
                                        <p:tgtEl>
                                          <p:spTgt spid="1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1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8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1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6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/>
      <p:bldP spid="61" grpId="1"/>
      <p:bldP spid="62" grpId="0" animBg="1"/>
      <p:bldP spid="62" grpId="1" animBg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/>
      <p:bldP spid="70" grpId="1"/>
      <p:bldP spid="71" grpId="0" animBg="1"/>
      <p:bldP spid="88" grpId="0" animBg="1"/>
      <p:bldP spid="88" grpId="1" animBg="1"/>
      <p:bldP spid="89" grpId="0" animBg="1"/>
      <p:bldP spid="89" grpId="1" animBg="1"/>
      <p:bldP spid="90" grpId="0"/>
      <p:bldP spid="90" grpId="1"/>
      <p:bldP spid="92" grpId="0" animBg="1"/>
      <p:bldP spid="92" grpId="1" animBg="1"/>
      <p:bldP spid="137" grpId="0" animBg="1"/>
      <p:bldP spid="137" grpId="1" animBg="1"/>
      <p:bldP spid="138" grpId="0" animBg="1"/>
      <p:bldP spid="138" grpId="1" animBg="1"/>
      <p:bldP spid="139" grpId="0"/>
      <p:bldP spid="139" grpId="1"/>
      <p:bldP spid="140" grpId="0" animBg="1"/>
      <p:bldP spid="140" grpId="1" animBg="1"/>
      <p:bldP spid="149" grpId="0"/>
      <p:bldP spid="149" grpId="1"/>
      <p:bldP spid="150" grpId="0" animBg="1"/>
      <p:bldP spid="150" grpId="1" animBg="1"/>
      <p:bldP spid="156" grpId="0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/>
      <p:bldP spid="163" grpId="1"/>
      <p:bldP spid="163" grpId="2"/>
      <p:bldP spid="1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 descr="Smart Art">
            <a:extLst>
              <a:ext uri="{FF2B5EF4-FFF2-40B4-BE49-F238E27FC236}">
                <a16:creationId xmlns:a16="http://schemas.microsoft.com/office/drawing/2014/main" id="{E693AFA8-6DE5-4AFA-9068-5150F8136E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4141610"/>
              </p:ext>
            </p:extLst>
          </p:nvPr>
        </p:nvGraphicFramePr>
        <p:xfrm>
          <a:off x="641079" y="830186"/>
          <a:ext cx="10694019" cy="5742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0" name="Picture 1">
            <a:extLst>
              <a:ext uri="{FF2B5EF4-FFF2-40B4-BE49-F238E27FC236}">
                <a16:creationId xmlns:a16="http://schemas.microsoft.com/office/drawing/2014/main" id="{4920EC20-F89F-4C7A-8452-E9CAFA94B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t="19318" r="5423" b="9978"/>
          <a:stretch>
            <a:fillRect/>
          </a:stretch>
        </p:blipFill>
        <p:spPr bwMode="auto">
          <a:xfrm>
            <a:off x="2030662" y="1113509"/>
            <a:ext cx="7127676" cy="421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" name="Title 1">
            <a:extLst>
              <a:ext uri="{FF2B5EF4-FFF2-40B4-BE49-F238E27FC236}">
                <a16:creationId xmlns:a16="http://schemas.microsoft.com/office/drawing/2014/main" id="{B66EFE43-74D6-4B71-87DE-CF18A8484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344" y="74758"/>
            <a:ext cx="9903311" cy="857250"/>
          </a:xfrm>
        </p:spPr>
        <p:txBody>
          <a:bodyPr>
            <a:noAutofit/>
          </a:bodyPr>
          <a:lstStyle/>
          <a:p>
            <a:pPr algn="ctr"/>
            <a:r>
              <a:rPr lang="sr-Latn-R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Tehničko rešenje </a:t>
            </a:r>
            <a:r>
              <a:rPr lang="sr-Latn-RS" sz="18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kombinovanog rada DSM</a:t>
            </a:r>
            <a:r>
              <a:rPr lang="en-US" sz="18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EV</a:t>
            </a:r>
            <a:r>
              <a:rPr lang="sr-Latn-RS" sz="18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DG (V-OIE)</a:t>
            </a:r>
            <a:br>
              <a:rPr lang="sr-Latn-C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2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Neophodna </a:t>
            </a:r>
            <a:r>
              <a:rPr lang="sr-Latn-CS" sz="2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„smart“ </a:t>
            </a:r>
            <a:r>
              <a:rPr lang="sv-SE" sz="2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</a:t>
            </a:r>
            <a:r>
              <a:rPr lang="sr-Latn-RS" sz="2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verska</a:t>
            </a:r>
            <a:r>
              <a:rPr lang="sv-SE" sz="2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softverska podrška</a:t>
            </a:r>
            <a:endParaRPr lang="en-US" sz="21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id="{05F44285-E57D-4F56-AB9C-8A969C967A54}"/>
              </a:ext>
            </a:extLst>
          </p:cNvPr>
          <p:cNvSpPr txBox="1">
            <a:spLocks/>
          </p:cNvSpPr>
          <p:nvPr/>
        </p:nvSpPr>
        <p:spPr>
          <a:xfrm>
            <a:off x="943539" y="2393676"/>
            <a:ext cx="1400419" cy="443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722" indent="0" algn="ctr">
              <a:spcAft>
                <a:spcPts val="900"/>
              </a:spcAft>
              <a:buFont typeface="Arial" panose="020B0604020202020204" pitchFamily="34" charset="0"/>
              <a:buNone/>
            </a:pPr>
            <a:r>
              <a:rPr lang="sr-Latn-CS" sz="105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Centar upravljanja: </a:t>
            </a:r>
            <a:r>
              <a:rPr lang="sr-Latn-C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Centralni</a:t>
            </a:r>
            <a:r>
              <a:rPr 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sr-Latn-C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server, </a:t>
            </a:r>
            <a:br>
              <a:rPr 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sr-Latn-C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DB &amp; s/w</a:t>
            </a:r>
            <a:endParaRPr lang="en-US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63" name="Content Placeholder 2">
            <a:extLst>
              <a:ext uri="{FF2B5EF4-FFF2-40B4-BE49-F238E27FC236}">
                <a16:creationId xmlns:a16="http://schemas.microsoft.com/office/drawing/2014/main" id="{4A08EEA2-7860-42A6-9612-B9EEC56A335F}"/>
              </a:ext>
            </a:extLst>
          </p:cNvPr>
          <p:cNvSpPr txBox="1">
            <a:spLocks/>
          </p:cNvSpPr>
          <p:nvPr/>
        </p:nvSpPr>
        <p:spPr>
          <a:xfrm>
            <a:off x="2277740" y="2827541"/>
            <a:ext cx="1066428" cy="27003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1722" indent="0" algn="ctr" defTabSz="342900">
              <a:spcBef>
                <a:spcPts val="450"/>
              </a:spcBef>
              <a:spcAft>
                <a:spcPts val="900"/>
              </a:spcAft>
              <a:buClr>
                <a:srgbClr val="5B9BD5"/>
              </a:buClr>
              <a:buNone/>
            </a:pPr>
            <a:r>
              <a:rPr lang="sr-Latn-CS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komande</a:t>
            </a:r>
            <a:endParaRPr lang="en-US" sz="1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id="{0213BCE5-3C52-45F7-88EB-985878C5DE00}"/>
              </a:ext>
            </a:extLst>
          </p:cNvPr>
          <p:cNvSpPr txBox="1">
            <a:spLocks/>
          </p:cNvSpPr>
          <p:nvPr/>
        </p:nvSpPr>
        <p:spPr>
          <a:xfrm>
            <a:off x="3356683" y="2556920"/>
            <a:ext cx="702078" cy="31739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1722" indent="0" algn="ctr" defTabSz="342900">
              <a:spcBef>
                <a:spcPts val="450"/>
              </a:spcBef>
              <a:spcAft>
                <a:spcPts val="900"/>
              </a:spcAft>
              <a:buClr>
                <a:srgbClr val="5B9BD5"/>
              </a:buClr>
              <a:buNone/>
            </a:pPr>
            <a:r>
              <a:rPr lang="sr-Latn-CS" sz="1500" b="1" i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GPRS</a:t>
            </a:r>
            <a:endParaRPr lang="en-US" sz="1500" b="1" i="1" dirty="0">
              <a:solidFill>
                <a:srgbClr val="ED7D3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65" name="Curved Up Arrow 6">
            <a:extLst>
              <a:ext uri="{FF2B5EF4-FFF2-40B4-BE49-F238E27FC236}">
                <a16:creationId xmlns:a16="http://schemas.microsoft.com/office/drawing/2014/main" id="{02549252-BF09-4877-AA2D-E6C9CDBDCE7C}"/>
              </a:ext>
            </a:extLst>
          </p:cNvPr>
          <p:cNvSpPr/>
          <p:nvPr/>
        </p:nvSpPr>
        <p:spPr>
          <a:xfrm rot="603799">
            <a:off x="2280364" y="2996701"/>
            <a:ext cx="2137292" cy="539716"/>
          </a:xfrm>
          <a:prstGeom prst="curved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6" name="Content Placeholder 2">
            <a:extLst>
              <a:ext uri="{FF2B5EF4-FFF2-40B4-BE49-F238E27FC236}">
                <a16:creationId xmlns:a16="http://schemas.microsoft.com/office/drawing/2014/main" id="{88F41B59-7504-4EF8-81B4-EFD518A53943}"/>
              </a:ext>
            </a:extLst>
          </p:cNvPr>
          <p:cNvSpPr txBox="1">
            <a:spLocks/>
          </p:cNvSpPr>
          <p:nvPr/>
        </p:nvSpPr>
        <p:spPr>
          <a:xfrm>
            <a:off x="5594500" y="2347282"/>
            <a:ext cx="702078" cy="31739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1722" indent="0" algn="ctr" defTabSz="342900">
              <a:spcBef>
                <a:spcPts val="450"/>
              </a:spcBef>
              <a:spcAft>
                <a:spcPts val="900"/>
              </a:spcAft>
              <a:buClr>
                <a:srgbClr val="5B9BD5"/>
              </a:buClr>
              <a:buNone/>
            </a:pPr>
            <a:r>
              <a:rPr lang="sr-Latn-CS" sz="1500" b="1" i="1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PLC</a:t>
            </a:r>
            <a:endParaRPr lang="en-US" sz="1500" b="1" i="1" dirty="0">
              <a:solidFill>
                <a:srgbClr val="FFC000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67" name="Content Placeholder 2">
            <a:extLst>
              <a:ext uri="{FF2B5EF4-FFF2-40B4-BE49-F238E27FC236}">
                <a16:creationId xmlns:a16="http://schemas.microsoft.com/office/drawing/2014/main" id="{0F049E23-005D-454E-A3BB-056F28946A40}"/>
              </a:ext>
            </a:extLst>
          </p:cNvPr>
          <p:cNvSpPr txBox="1">
            <a:spLocks/>
          </p:cNvSpPr>
          <p:nvPr/>
        </p:nvSpPr>
        <p:spPr>
          <a:xfrm>
            <a:off x="5239200" y="4891142"/>
            <a:ext cx="702078" cy="31739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1722" indent="0" algn="ctr" defTabSz="342900">
              <a:spcBef>
                <a:spcPts val="450"/>
              </a:spcBef>
              <a:spcAft>
                <a:spcPts val="900"/>
              </a:spcAft>
              <a:buClr>
                <a:srgbClr val="5B9BD5"/>
              </a:buClr>
              <a:buNone/>
            </a:pPr>
            <a:r>
              <a:rPr lang="sr-Latn-CS" sz="1500" b="1" i="1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PLC</a:t>
            </a:r>
            <a:endParaRPr lang="en-US" sz="1500" b="1" i="1" dirty="0">
              <a:solidFill>
                <a:srgbClr val="FFC000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68" name="Content Placeholder 2">
            <a:extLst>
              <a:ext uri="{FF2B5EF4-FFF2-40B4-BE49-F238E27FC236}">
                <a16:creationId xmlns:a16="http://schemas.microsoft.com/office/drawing/2014/main" id="{F5D56080-7C57-42AF-9D54-19A29D4E4F4C}"/>
              </a:ext>
            </a:extLst>
          </p:cNvPr>
          <p:cNvSpPr txBox="1">
            <a:spLocks/>
          </p:cNvSpPr>
          <p:nvPr/>
        </p:nvSpPr>
        <p:spPr>
          <a:xfrm>
            <a:off x="8369366" y="4875440"/>
            <a:ext cx="702078" cy="31739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1722" indent="0" algn="ctr" defTabSz="342900">
              <a:spcBef>
                <a:spcPts val="450"/>
              </a:spcBef>
              <a:spcAft>
                <a:spcPts val="900"/>
              </a:spcAft>
              <a:buClr>
                <a:srgbClr val="5B9BD5"/>
              </a:buClr>
              <a:buNone/>
            </a:pPr>
            <a:r>
              <a:rPr lang="sr-Latn-CS" sz="1500" b="1" i="1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PLC</a:t>
            </a:r>
            <a:endParaRPr lang="en-US" sz="1500" b="1" i="1" dirty="0">
              <a:solidFill>
                <a:srgbClr val="FFC000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69" name="Content Placeholder 2">
            <a:extLst>
              <a:ext uri="{FF2B5EF4-FFF2-40B4-BE49-F238E27FC236}">
                <a16:creationId xmlns:a16="http://schemas.microsoft.com/office/drawing/2014/main" id="{1F406884-A96D-4341-B86F-48E85262A28C}"/>
              </a:ext>
            </a:extLst>
          </p:cNvPr>
          <p:cNvSpPr txBox="1">
            <a:spLocks/>
          </p:cNvSpPr>
          <p:nvPr/>
        </p:nvSpPr>
        <p:spPr>
          <a:xfrm>
            <a:off x="5651669" y="3666037"/>
            <a:ext cx="867366" cy="317395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1722" indent="0" algn="ctr" defTabSz="342900">
              <a:spcBef>
                <a:spcPts val="450"/>
              </a:spcBef>
              <a:spcAft>
                <a:spcPts val="900"/>
              </a:spcAft>
              <a:buClr>
                <a:srgbClr val="5B9BD5"/>
              </a:buClr>
              <a:buNone/>
            </a:pPr>
            <a:r>
              <a:rPr lang="sr-Latn-CS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ZigBee </a:t>
            </a:r>
            <a:r>
              <a:rPr lang="sr-Latn-CS" sz="1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HAN</a:t>
            </a:r>
            <a:r>
              <a:rPr lang="sr-Latn-CS" sz="1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1</a:t>
            </a:r>
            <a:endParaRPr lang="en-US" sz="12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0" name="Content Placeholder 2">
            <a:extLst>
              <a:ext uri="{FF2B5EF4-FFF2-40B4-BE49-F238E27FC236}">
                <a16:creationId xmlns:a16="http://schemas.microsoft.com/office/drawing/2014/main" id="{A1D57FBB-4A87-4F2C-A333-8E4EC6AF43E5}"/>
              </a:ext>
            </a:extLst>
          </p:cNvPr>
          <p:cNvSpPr txBox="1">
            <a:spLocks/>
          </p:cNvSpPr>
          <p:nvPr/>
        </p:nvSpPr>
        <p:spPr>
          <a:xfrm>
            <a:off x="7379407" y="3049243"/>
            <a:ext cx="858504" cy="758063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1722" indent="0" algn="ctr" defTabSz="342900">
              <a:spcBef>
                <a:spcPts val="450"/>
              </a:spcBef>
              <a:spcAft>
                <a:spcPts val="900"/>
              </a:spcAft>
              <a:buClr>
                <a:srgbClr val="5B9BD5"/>
              </a:buClr>
              <a:buNone/>
            </a:pPr>
            <a:r>
              <a:rPr lang="sr-Latn-CS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ZigBee</a:t>
            </a:r>
            <a:br>
              <a:rPr lang="sr-Latn-CS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</a:br>
            <a:endParaRPr lang="sr-Latn-CS" sz="1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61722" indent="0" algn="ctr" defTabSz="342900">
              <a:spcBef>
                <a:spcPts val="450"/>
              </a:spcBef>
              <a:spcAft>
                <a:spcPts val="900"/>
              </a:spcAft>
              <a:buClr>
                <a:srgbClr val="5B9BD5"/>
              </a:buClr>
              <a:buNone/>
            </a:pPr>
            <a:r>
              <a:rPr lang="sr-Latn-CS" sz="1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HAN 2</a:t>
            </a:r>
            <a:endParaRPr lang="en-US" sz="1200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marL="61722" indent="0" algn="ctr" defTabSz="342900">
              <a:spcBef>
                <a:spcPts val="450"/>
              </a:spcBef>
              <a:spcAft>
                <a:spcPts val="900"/>
              </a:spcAft>
              <a:buClr>
                <a:srgbClr val="5B9BD5"/>
              </a:buClr>
              <a:buNone/>
            </a:pPr>
            <a:endParaRPr lang="en-US" sz="1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71" name="Content Placeholder 2">
            <a:extLst>
              <a:ext uri="{FF2B5EF4-FFF2-40B4-BE49-F238E27FC236}">
                <a16:creationId xmlns:a16="http://schemas.microsoft.com/office/drawing/2014/main" id="{95AE46A3-227E-444D-AC21-10EF1BC0E0B8}"/>
              </a:ext>
            </a:extLst>
          </p:cNvPr>
          <p:cNvSpPr txBox="1">
            <a:spLocks/>
          </p:cNvSpPr>
          <p:nvPr/>
        </p:nvSpPr>
        <p:spPr>
          <a:xfrm>
            <a:off x="4542707" y="2715617"/>
            <a:ext cx="702078" cy="31739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1722" indent="0" algn="ctr" defTabSz="342900">
              <a:spcBef>
                <a:spcPts val="450"/>
              </a:spcBef>
              <a:spcAft>
                <a:spcPts val="900"/>
              </a:spcAft>
              <a:buClr>
                <a:srgbClr val="5B9BD5"/>
              </a:buClr>
              <a:buNone/>
            </a:pPr>
            <a:r>
              <a:rPr lang="sr-Latn-CS" sz="1500" b="1" i="1" dirty="0">
                <a:solidFill>
                  <a:srgbClr val="FFC00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PLC</a:t>
            </a:r>
            <a:endParaRPr lang="en-US" sz="1500" b="1" i="1" dirty="0">
              <a:solidFill>
                <a:srgbClr val="FFC000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FC4AC7D6-7401-46CB-B102-193F146D54A0}"/>
              </a:ext>
            </a:extLst>
          </p:cNvPr>
          <p:cNvSpPr/>
          <p:nvPr/>
        </p:nvSpPr>
        <p:spPr>
          <a:xfrm>
            <a:off x="5286284" y="4025803"/>
            <a:ext cx="324036" cy="384683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5CD6FC71-7FD3-4974-87F5-1DE6C7BD1E1F}"/>
              </a:ext>
            </a:extLst>
          </p:cNvPr>
          <p:cNvSpPr/>
          <p:nvPr/>
        </p:nvSpPr>
        <p:spPr>
          <a:xfrm>
            <a:off x="7139219" y="3902260"/>
            <a:ext cx="324036" cy="384683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DFED1989-20E8-4E39-830D-8D493382916E}"/>
              </a:ext>
            </a:extLst>
          </p:cNvPr>
          <p:cNvSpPr/>
          <p:nvPr/>
        </p:nvSpPr>
        <p:spPr>
          <a:xfrm>
            <a:off x="5077182" y="4487188"/>
            <a:ext cx="324036" cy="384683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AF2673B3-0DC7-413F-A81F-2407581D171B}"/>
              </a:ext>
            </a:extLst>
          </p:cNvPr>
          <p:cNvSpPr/>
          <p:nvPr/>
        </p:nvSpPr>
        <p:spPr>
          <a:xfrm>
            <a:off x="5810384" y="4348224"/>
            <a:ext cx="324036" cy="384683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D55644EF-0FA5-4D13-AF26-4CE0E7356B1C}"/>
              </a:ext>
            </a:extLst>
          </p:cNvPr>
          <p:cNvSpPr/>
          <p:nvPr/>
        </p:nvSpPr>
        <p:spPr>
          <a:xfrm>
            <a:off x="6123472" y="4502744"/>
            <a:ext cx="324036" cy="384683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541FF1F8-8EF6-46FF-A835-AAF41CA2F2CD}"/>
              </a:ext>
            </a:extLst>
          </p:cNvPr>
          <p:cNvSpPr/>
          <p:nvPr/>
        </p:nvSpPr>
        <p:spPr>
          <a:xfrm>
            <a:off x="6994227" y="2172237"/>
            <a:ext cx="324036" cy="384683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ACAB2DEA-93FD-472C-A7CF-B6ED3DAEB3B3}"/>
              </a:ext>
            </a:extLst>
          </p:cNvPr>
          <p:cNvSpPr/>
          <p:nvPr/>
        </p:nvSpPr>
        <p:spPr>
          <a:xfrm>
            <a:off x="8194235" y="4481744"/>
            <a:ext cx="324036" cy="384683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8B6FB309-B2FA-4FDE-AA00-193A1312DD37}"/>
              </a:ext>
            </a:extLst>
          </p:cNvPr>
          <p:cNvSpPr/>
          <p:nvPr/>
        </p:nvSpPr>
        <p:spPr>
          <a:xfrm>
            <a:off x="8448325" y="4190728"/>
            <a:ext cx="324036" cy="384683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ED815779-1251-45B1-A781-9172254C39F5}"/>
              </a:ext>
            </a:extLst>
          </p:cNvPr>
          <p:cNvSpPr/>
          <p:nvPr/>
        </p:nvSpPr>
        <p:spPr>
          <a:xfrm>
            <a:off x="8497771" y="2939097"/>
            <a:ext cx="324036" cy="384683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1" name="Content Placeholder 2">
            <a:extLst>
              <a:ext uri="{FF2B5EF4-FFF2-40B4-BE49-F238E27FC236}">
                <a16:creationId xmlns:a16="http://schemas.microsoft.com/office/drawing/2014/main" id="{80DAB6F0-94D3-4DAA-89C0-F2542D755537}"/>
              </a:ext>
            </a:extLst>
          </p:cNvPr>
          <p:cNvSpPr txBox="1">
            <a:spLocks/>
          </p:cNvSpPr>
          <p:nvPr/>
        </p:nvSpPr>
        <p:spPr>
          <a:xfrm>
            <a:off x="3130040" y="5747572"/>
            <a:ext cx="6172200" cy="514350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ctr" defTabSz="685800">
              <a:spcBef>
                <a:spcPts val="750"/>
              </a:spcBef>
              <a:buClrTx/>
            </a:pPr>
            <a:r>
              <a:rPr lang="sr-Latn-RS" sz="1800" dirty="0">
                <a:solidFill>
                  <a:prstClr val="black"/>
                </a:solidFill>
                <a:latin typeface="Calibri" panose="020F0502020204030204"/>
              </a:rPr>
              <a:t>Integracija EV u koncepte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sr-Latn-RS" sz="18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smart grid</a:t>
            </a:r>
            <a:r>
              <a:rPr lang="sr-Latn-RS" sz="1800" dirty="0">
                <a:solidFill>
                  <a:prstClr val="black"/>
                </a:solidFill>
                <a:latin typeface="Calibri" panose="020F0502020204030204"/>
              </a:rPr>
              <a:t> &amp; </a:t>
            </a:r>
            <a:r>
              <a:rPr lang="sr-Latn-RS" sz="18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smart metering</a:t>
            </a:r>
            <a:r>
              <a:rPr lang="sr-Latn-RS" sz="1800" dirty="0">
                <a:solidFill>
                  <a:prstClr val="black"/>
                </a:solidFill>
                <a:latin typeface="Calibri" panose="020F0502020204030204"/>
              </a:rPr>
              <a:t>;</a:t>
            </a:r>
          </a:p>
          <a:p>
            <a:pPr marL="171450" indent="-171450" algn="ctr" defTabSz="685800">
              <a:spcBef>
                <a:spcPts val="750"/>
              </a:spcBef>
              <a:buClrTx/>
            </a:pPr>
            <a:r>
              <a:rPr lang="sr-Latn-RS" sz="1800" dirty="0">
                <a:solidFill>
                  <a:prstClr val="black"/>
                </a:solidFill>
                <a:latin typeface="Calibri" panose="020F0502020204030204"/>
              </a:rPr>
              <a:t>Rezultati: opšte poboljšanje performansi sistema i optimizacija stanja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F5655C6-1B6A-4282-A950-C6F1D0B2D5D7}"/>
              </a:ext>
            </a:extLst>
          </p:cNvPr>
          <p:cNvGrpSpPr/>
          <p:nvPr/>
        </p:nvGrpSpPr>
        <p:grpSpPr>
          <a:xfrm>
            <a:off x="8983972" y="4477166"/>
            <a:ext cx="1011437" cy="426141"/>
            <a:chOff x="7483876" y="4910813"/>
            <a:chExt cx="1660124" cy="651787"/>
          </a:xfrm>
        </p:grpSpPr>
        <p:pic>
          <p:nvPicPr>
            <p:cNvPr id="183" name="Picture 2" descr="C:\Users\vladimirs\Documents\razno\Elekticni automobili\auto 1.jpg">
              <a:extLst>
                <a:ext uri="{FF2B5EF4-FFF2-40B4-BE49-F238E27FC236}">
                  <a16:creationId xmlns:a16="http://schemas.microsoft.com/office/drawing/2014/main" id="{4FEE42D1-2990-4F29-951A-C37F4C006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910813"/>
              <a:ext cx="1447800" cy="651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" name="Freeform 28">
              <a:extLst>
                <a:ext uri="{FF2B5EF4-FFF2-40B4-BE49-F238E27FC236}">
                  <a16:creationId xmlns:a16="http://schemas.microsoft.com/office/drawing/2014/main" id="{63F2944D-48C7-4383-B954-866BED572118}"/>
                </a:ext>
              </a:extLst>
            </p:cNvPr>
            <p:cNvSpPr/>
            <p:nvPr/>
          </p:nvSpPr>
          <p:spPr>
            <a:xfrm>
              <a:off x="7483876" y="4926851"/>
              <a:ext cx="301975" cy="375120"/>
            </a:xfrm>
            <a:custGeom>
              <a:avLst/>
              <a:gdLst>
                <a:gd name="connsiteX0" fmla="*/ 221941 w 301975"/>
                <a:gd name="connsiteY0" fmla="*/ 293219 h 375120"/>
                <a:gd name="connsiteX1" fmla="*/ 159798 w 301975"/>
                <a:gd name="connsiteY1" fmla="*/ 346485 h 375120"/>
                <a:gd name="connsiteX2" fmla="*/ 115409 w 301975"/>
                <a:gd name="connsiteY2" fmla="*/ 373118 h 375120"/>
                <a:gd name="connsiteX3" fmla="*/ 79899 w 301975"/>
                <a:gd name="connsiteY3" fmla="*/ 364240 h 375120"/>
                <a:gd name="connsiteX4" fmla="*/ 106532 w 301975"/>
                <a:gd name="connsiteY4" fmla="*/ 293219 h 375120"/>
                <a:gd name="connsiteX5" fmla="*/ 204186 w 301975"/>
                <a:gd name="connsiteY5" fmla="*/ 168932 h 375120"/>
                <a:gd name="connsiteX6" fmla="*/ 292963 w 301975"/>
                <a:gd name="connsiteY6" fmla="*/ 89032 h 375120"/>
                <a:gd name="connsiteX7" fmla="*/ 292963 w 301975"/>
                <a:gd name="connsiteY7" fmla="*/ 35766 h 375120"/>
                <a:gd name="connsiteX8" fmla="*/ 239697 w 301975"/>
                <a:gd name="connsiteY8" fmla="*/ 18011 h 375120"/>
                <a:gd name="connsiteX9" fmla="*/ 133165 w 301975"/>
                <a:gd name="connsiteY9" fmla="*/ 256 h 375120"/>
                <a:gd name="connsiteX10" fmla="*/ 0 w 301975"/>
                <a:gd name="connsiteY10" fmla="*/ 9133 h 37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975" h="375120">
                  <a:moveTo>
                    <a:pt x="221941" y="293219"/>
                  </a:moveTo>
                  <a:cubicBezTo>
                    <a:pt x="199747" y="313194"/>
                    <a:pt x="177553" y="333169"/>
                    <a:pt x="159798" y="346485"/>
                  </a:cubicBezTo>
                  <a:cubicBezTo>
                    <a:pt x="142043" y="359801"/>
                    <a:pt x="128725" y="370159"/>
                    <a:pt x="115409" y="373118"/>
                  </a:cubicBezTo>
                  <a:cubicBezTo>
                    <a:pt x="102093" y="376077"/>
                    <a:pt x="81378" y="377556"/>
                    <a:pt x="79899" y="364240"/>
                  </a:cubicBezTo>
                  <a:cubicBezTo>
                    <a:pt x="78420" y="350924"/>
                    <a:pt x="85818" y="325770"/>
                    <a:pt x="106532" y="293219"/>
                  </a:cubicBezTo>
                  <a:cubicBezTo>
                    <a:pt x="127246" y="260668"/>
                    <a:pt x="173114" y="202963"/>
                    <a:pt x="204186" y="168932"/>
                  </a:cubicBezTo>
                  <a:cubicBezTo>
                    <a:pt x="235258" y="134901"/>
                    <a:pt x="278167" y="111226"/>
                    <a:pt x="292963" y="89032"/>
                  </a:cubicBezTo>
                  <a:cubicBezTo>
                    <a:pt x="307759" y="66838"/>
                    <a:pt x="301841" y="47603"/>
                    <a:pt x="292963" y="35766"/>
                  </a:cubicBezTo>
                  <a:cubicBezTo>
                    <a:pt x="284085" y="23929"/>
                    <a:pt x="266330" y="23929"/>
                    <a:pt x="239697" y="18011"/>
                  </a:cubicBezTo>
                  <a:cubicBezTo>
                    <a:pt x="213064" y="12093"/>
                    <a:pt x="173114" y="1736"/>
                    <a:pt x="133165" y="256"/>
                  </a:cubicBezTo>
                  <a:cubicBezTo>
                    <a:pt x="93216" y="-1224"/>
                    <a:pt x="46608" y="3954"/>
                    <a:pt x="0" y="9133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E761A49D-6702-4A92-8149-4C001D9D7354}"/>
              </a:ext>
            </a:extLst>
          </p:cNvPr>
          <p:cNvGrpSpPr/>
          <p:nvPr/>
        </p:nvGrpSpPr>
        <p:grpSpPr>
          <a:xfrm>
            <a:off x="8983972" y="3983432"/>
            <a:ext cx="1011437" cy="426141"/>
            <a:chOff x="7483876" y="4910813"/>
            <a:chExt cx="1660124" cy="651787"/>
          </a:xfrm>
        </p:grpSpPr>
        <p:pic>
          <p:nvPicPr>
            <p:cNvPr id="186" name="Picture 2" descr="C:\Users\vladimirs\Documents\razno\Elekticni automobili\auto 1.jpg">
              <a:extLst>
                <a:ext uri="{FF2B5EF4-FFF2-40B4-BE49-F238E27FC236}">
                  <a16:creationId xmlns:a16="http://schemas.microsoft.com/office/drawing/2014/main" id="{C615DDF3-AD55-4AE0-86E3-585D9C6E7C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910813"/>
              <a:ext cx="1447800" cy="651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7" name="Freeform 31">
              <a:extLst>
                <a:ext uri="{FF2B5EF4-FFF2-40B4-BE49-F238E27FC236}">
                  <a16:creationId xmlns:a16="http://schemas.microsoft.com/office/drawing/2014/main" id="{DCADA6EB-6575-4C5A-B038-F879EFBB6F45}"/>
                </a:ext>
              </a:extLst>
            </p:cNvPr>
            <p:cNvSpPr/>
            <p:nvPr/>
          </p:nvSpPr>
          <p:spPr>
            <a:xfrm>
              <a:off x="7483876" y="4926851"/>
              <a:ext cx="301975" cy="375120"/>
            </a:xfrm>
            <a:custGeom>
              <a:avLst/>
              <a:gdLst>
                <a:gd name="connsiteX0" fmla="*/ 221941 w 301975"/>
                <a:gd name="connsiteY0" fmla="*/ 293219 h 375120"/>
                <a:gd name="connsiteX1" fmla="*/ 159798 w 301975"/>
                <a:gd name="connsiteY1" fmla="*/ 346485 h 375120"/>
                <a:gd name="connsiteX2" fmla="*/ 115409 w 301975"/>
                <a:gd name="connsiteY2" fmla="*/ 373118 h 375120"/>
                <a:gd name="connsiteX3" fmla="*/ 79899 w 301975"/>
                <a:gd name="connsiteY3" fmla="*/ 364240 h 375120"/>
                <a:gd name="connsiteX4" fmla="*/ 106532 w 301975"/>
                <a:gd name="connsiteY4" fmla="*/ 293219 h 375120"/>
                <a:gd name="connsiteX5" fmla="*/ 204186 w 301975"/>
                <a:gd name="connsiteY5" fmla="*/ 168932 h 375120"/>
                <a:gd name="connsiteX6" fmla="*/ 292963 w 301975"/>
                <a:gd name="connsiteY6" fmla="*/ 89032 h 375120"/>
                <a:gd name="connsiteX7" fmla="*/ 292963 w 301975"/>
                <a:gd name="connsiteY7" fmla="*/ 35766 h 375120"/>
                <a:gd name="connsiteX8" fmla="*/ 239697 w 301975"/>
                <a:gd name="connsiteY8" fmla="*/ 18011 h 375120"/>
                <a:gd name="connsiteX9" fmla="*/ 133165 w 301975"/>
                <a:gd name="connsiteY9" fmla="*/ 256 h 375120"/>
                <a:gd name="connsiteX10" fmla="*/ 0 w 301975"/>
                <a:gd name="connsiteY10" fmla="*/ 9133 h 37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975" h="375120">
                  <a:moveTo>
                    <a:pt x="221941" y="293219"/>
                  </a:moveTo>
                  <a:cubicBezTo>
                    <a:pt x="199747" y="313194"/>
                    <a:pt x="177553" y="333169"/>
                    <a:pt x="159798" y="346485"/>
                  </a:cubicBezTo>
                  <a:cubicBezTo>
                    <a:pt x="142043" y="359801"/>
                    <a:pt x="128725" y="370159"/>
                    <a:pt x="115409" y="373118"/>
                  </a:cubicBezTo>
                  <a:cubicBezTo>
                    <a:pt x="102093" y="376077"/>
                    <a:pt x="81378" y="377556"/>
                    <a:pt x="79899" y="364240"/>
                  </a:cubicBezTo>
                  <a:cubicBezTo>
                    <a:pt x="78420" y="350924"/>
                    <a:pt x="85818" y="325770"/>
                    <a:pt x="106532" y="293219"/>
                  </a:cubicBezTo>
                  <a:cubicBezTo>
                    <a:pt x="127246" y="260668"/>
                    <a:pt x="173114" y="202963"/>
                    <a:pt x="204186" y="168932"/>
                  </a:cubicBezTo>
                  <a:cubicBezTo>
                    <a:pt x="235258" y="134901"/>
                    <a:pt x="278167" y="111226"/>
                    <a:pt x="292963" y="89032"/>
                  </a:cubicBezTo>
                  <a:cubicBezTo>
                    <a:pt x="307759" y="66838"/>
                    <a:pt x="301841" y="47603"/>
                    <a:pt x="292963" y="35766"/>
                  </a:cubicBezTo>
                  <a:cubicBezTo>
                    <a:pt x="284085" y="23929"/>
                    <a:pt x="266330" y="23929"/>
                    <a:pt x="239697" y="18011"/>
                  </a:cubicBezTo>
                  <a:cubicBezTo>
                    <a:pt x="213064" y="12093"/>
                    <a:pt x="173114" y="1736"/>
                    <a:pt x="133165" y="256"/>
                  </a:cubicBezTo>
                  <a:cubicBezTo>
                    <a:pt x="93216" y="-1224"/>
                    <a:pt x="46608" y="3954"/>
                    <a:pt x="0" y="9133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489F68BB-86ED-4BB4-B868-C6DD710DE0D0}"/>
              </a:ext>
            </a:extLst>
          </p:cNvPr>
          <p:cNvGrpSpPr/>
          <p:nvPr/>
        </p:nvGrpSpPr>
        <p:grpSpPr>
          <a:xfrm>
            <a:off x="8983972" y="3476119"/>
            <a:ext cx="1011437" cy="426141"/>
            <a:chOff x="7483876" y="4910813"/>
            <a:chExt cx="1660124" cy="651787"/>
          </a:xfrm>
        </p:grpSpPr>
        <p:pic>
          <p:nvPicPr>
            <p:cNvPr id="189" name="Picture 2" descr="C:\Users\vladimirs\Documents\razno\Elekticni automobili\auto 1.jpg">
              <a:extLst>
                <a:ext uri="{FF2B5EF4-FFF2-40B4-BE49-F238E27FC236}">
                  <a16:creationId xmlns:a16="http://schemas.microsoft.com/office/drawing/2014/main" id="{7499AA55-41B1-4706-B4D9-117EE6F34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910813"/>
              <a:ext cx="1447800" cy="651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0" name="Freeform 34">
              <a:extLst>
                <a:ext uri="{FF2B5EF4-FFF2-40B4-BE49-F238E27FC236}">
                  <a16:creationId xmlns:a16="http://schemas.microsoft.com/office/drawing/2014/main" id="{5D1ED27D-C82C-412D-87E5-9D6EF4D05DD0}"/>
                </a:ext>
              </a:extLst>
            </p:cNvPr>
            <p:cNvSpPr/>
            <p:nvPr/>
          </p:nvSpPr>
          <p:spPr>
            <a:xfrm>
              <a:off x="7483876" y="4926851"/>
              <a:ext cx="301975" cy="375120"/>
            </a:xfrm>
            <a:custGeom>
              <a:avLst/>
              <a:gdLst>
                <a:gd name="connsiteX0" fmla="*/ 221941 w 301975"/>
                <a:gd name="connsiteY0" fmla="*/ 293219 h 375120"/>
                <a:gd name="connsiteX1" fmla="*/ 159798 w 301975"/>
                <a:gd name="connsiteY1" fmla="*/ 346485 h 375120"/>
                <a:gd name="connsiteX2" fmla="*/ 115409 w 301975"/>
                <a:gd name="connsiteY2" fmla="*/ 373118 h 375120"/>
                <a:gd name="connsiteX3" fmla="*/ 79899 w 301975"/>
                <a:gd name="connsiteY3" fmla="*/ 364240 h 375120"/>
                <a:gd name="connsiteX4" fmla="*/ 106532 w 301975"/>
                <a:gd name="connsiteY4" fmla="*/ 293219 h 375120"/>
                <a:gd name="connsiteX5" fmla="*/ 204186 w 301975"/>
                <a:gd name="connsiteY5" fmla="*/ 168932 h 375120"/>
                <a:gd name="connsiteX6" fmla="*/ 292963 w 301975"/>
                <a:gd name="connsiteY6" fmla="*/ 89032 h 375120"/>
                <a:gd name="connsiteX7" fmla="*/ 292963 w 301975"/>
                <a:gd name="connsiteY7" fmla="*/ 35766 h 375120"/>
                <a:gd name="connsiteX8" fmla="*/ 239697 w 301975"/>
                <a:gd name="connsiteY8" fmla="*/ 18011 h 375120"/>
                <a:gd name="connsiteX9" fmla="*/ 133165 w 301975"/>
                <a:gd name="connsiteY9" fmla="*/ 256 h 375120"/>
                <a:gd name="connsiteX10" fmla="*/ 0 w 301975"/>
                <a:gd name="connsiteY10" fmla="*/ 9133 h 37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975" h="375120">
                  <a:moveTo>
                    <a:pt x="221941" y="293219"/>
                  </a:moveTo>
                  <a:cubicBezTo>
                    <a:pt x="199747" y="313194"/>
                    <a:pt x="177553" y="333169"/>
                    <a:pt x="159798" y="346485"/>
                  </a:cubicBezTo>
                  <a:cubicBezTo>
                    <a:pt x="142043" y="359801"/>
                    <a:pt x="128725" y="370159"/>
                    <a:pt x="115409" y="373118"/>
                  </a:cubicBezTo>
                  <a:cubicBezTo>
                    <a:pt x="102093" y="376077"/>
                    <a:pt x="81378" y="377556"/>
                    <a:pt x="79899" y="364240"/>
                  </a:cubicBezTo>
                  <a:cubicBezTo>
                    <a:pt x="78420" y="350924"/>
                    <a:pt x="85818" y="325770"/>
                    <a:pt x="106532" y="293219"/>
                  </a:cubicBezTo>
                  <a:cubicBezTo>
                    <a:pt x="127246" y="260668"/>
                    <a:pt x="173114" y="202963"/>
                    <a:pt x="204186" y="168932"/>
                  </a:cubicBezTo>
                  <a:cubicBezTo>
                    <a:pt x="235258" y="134901"/>
                    <a:pt x="278167" y="111226"/>
                    <a:pt x="292963" y="89032"/>
                  </a:cubicBezTo>
                  <a:cubicBezTo>
                    <a:pt x="307759" y="66838"/>
                    <a:pt x="301841" y="47603"/>
                    <a:pt x="292963" y="35766"/>
                  </a:cubicBezTo>
                  <a:cubicBezTo>
                    <a:pt x="284085" y="23929"/>
                    <a:pt x="266330" y="23929"/>
                    <a:pt x="239697" y="18011"/>
                  </a:cubicBezTo>
                  <a:cubicBezTo>
                    <a:pt x="213064" y="12093"/>
                    <a:pt x="173114" y="1736"/>
                    <a:pt x="133165" y="256"/>
                  </a:cubicBezTo>
                  <a:cubicBezTo>
                    <a:pt x="93216" y="-1224"/>
                    <a:pt x="46608" y="3954"/>
                    <a:pt x="0" y="9133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C1BF2EB0-CE5B-432D-9714-EBCE99BE95B8}"/>
              </a:ext>
            </a:extLst>
          </p:cNvPr>
          <p:cNvGrpSpPr/>
          <p:nvPr/>
        </p:nvGrpSpPr>
        <p:grpSpPr>
          <a:xfrm flipH="1">
            <a:off x="4109254" y="4239173"/>
            <a:ext cx="1082861" cy="439189"/>
            <a:chOff x="7483876" y="4910813"/>
            <a:chExt cx="1660124" cy="651787"/>
          </a:xfrm>
        </p:grpSpPr>
        <p:pic>
          <p:nvPicPr>
            <p:cNvPr id="195" name="Picture 2" descr="C:\Users\vladimirs\Documents\razno\Elekticni automobili\auto 1.jpg">
              <a:extLst>
                <a:ext uri="{FF2B5EF4-FFF2-40B4-BE49-F238E27FC236}">
                  <a16:creationId xmlns:a16="http://schemas.microsoft.com/office/drawing/2014/main" id="{62373853-33BF-4216-992F-77B681995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910813"/>
              <a:ext cx="1447800" cy="651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6" name="Freeform 40">
              <a:extLst>
                <a:ext uri="{FF2B5EF4-FFF2-40B4-BE49-F238E27FC236}">
                  <a16:creationId xmlns:a16="http://schemas.microsoft.com/office/drawing/2014/main" id="{CB7B6F67-6908-4CA0-B907-44CA9BFF2D8E}"/>
                </a:ext>
              </a:extLst>
            </p:cNvPr>
            <p:cNvSpPr/>
            <p:nvPr/>
          </p:nvSpPr>
          <p:spPr>
            <a:xfrm>
              <a:off x="7483876" y="4926851"/>
              <a:ext cx="301975" cy="375120"/>
            </a:xfrm>
            <a:custGeom>
              <a:avLst/>
              <a:gdLst>
                <a:gd name="connsiteX0" fmla="*/ 221941 w 301975"/>
                <a:gd name="connsiteY0" fmla="*/ 293219 h 375120"/>
                <a:gd name="connsiteX1" fmla="*/ 159798 w 301975"/>
                <a:gd name="connsiteY1" fmla="*/ 346485 h 375120"/>
                <a:gd name="connsiteX2" fmla="*/ 115409 w 301975"/>
                <a:gd name="connsiteY2" fmla="*/ 373118 h 375120"/>
                <a:gd name="connsiteX3" fmla="*/ 79899 w 301975"/>
                <a:gd name="connsiteY3" fmla="*/ 364240 h 375120"/>
                <a:gd name="connsiteX4" fmla="*/ 106532 w 301975"/>
                <a:gd name="connsiteY4" fmla="*/ 293219 h 375120"/>
                <a:gd name="connsiteX5" fmla="*/ 204186 w 301975"/>
                <a:gd name="connsiteY5" fmla="*/ 168932 h 375120"/>
                <a:gd name="connsiteX6" fmla="*/ 292963 w 301975"/>
                <a:gd name="connsiteY6" fmla="*/ 89032 h 375120"/>
                <a:gd name="connsiteX7" fmla="*/ 292963 w 301975"/>
                <a:gd name="connsiteY7" fmla="*/ 35766 h 375120"/>
                <a:gd name="connsiteX8" fmla="*/ 239697 w 301975"/>
                <a:gd name="connsiteY8" fmla="*/ 18011 h 375120"/>
                <a:gd name="connsiteX9" fmla="*/ 133165 w 301975"/>
                <a:gd name="connsiteY9" fmla="*/ 256 h 375120"/>
                <a:gd name="connsiteX10" fmla="*/ 0 w 301975"/>
                <a:gd name="connsiteY10" fmla="*/ 9133 h 37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975" h="375120">
                  <a:moveTo>
                    <a:pt x="221941" y="293219"/>
                  </a:moveTo>
                  <a:cubicBezTo>
                    <a:pt x="199747" y="313194"/>
                    <a:pt x="177553" y="333169"/>
                    <a:pt x="159798" y="346485"/>
                  </a:cubicBezTo>
                  <a:cubicBezTo>
                    <a:pt x="142043" y="359801"/>
                    <a:pt x="128725" y="370159"/>
                    <a:pt x="115409" y="373118"/>
                  </a:cubicBezTo>
                  <a:cubicBezTo>
                    <a:pt x="102093" y="376077"/>
                    <a:pt x="81378" y="377556"/>
                    <a:pt x="79899" y="364240"/>
                  </a:cubicBezTo>
                  <a:cubicBezTo>
                    <a:pt x="78420" y="350924"/>
                    <a:pt x="85818" y="325770"/>
                    <a:pt x="106532" y="293219"/>
                  </a:cubicBezTo>
                  <a:cubicBezTo>
                    <a:pt x="127246" y="260668"/>
                    <a:pt x="173114" y="202963"/>
                    <a:pt x="204186" y="168932"/>
                  </a:cubicBezTo>
                  <a:cubicBezTo>
                    <a:pt x="235258" y="134901"/>
                    <a:pt x="278167" y="111226"/>
                    <a:pt x="292963" y="89032"/>
                  </a:cubicBezTo>
                  <a:cubicBezTo>
                    <a:pt x="307759" y="66838"/>
                    <a:pt x="301841" y="47603"/>
                    <a:pt x="292963" y="35766"/>
                  </a:cubicBezTo>
                  <a:cubicBezTo>
                    <a:pt x="284085" y="23929"/>
                    <a:pt x="266330" y="23929"/>
                    <a:pt x="239697" y="18011"/>
                  </a:cubicBezTo>
                  <a:cubicBezTo>
                    <a:pt x="213064" y="12093"/>
                    <a:pt x="173114" y="1736"/>
                    <a:pt x="133165" y="256"/>
                  </a:cubicBezTo>
                  <a:cubicBezTo>
                    <a:pt x="93216" y="-1224"/>
                    <a:pt x="46608" y="3954"/>
                    <a:pt x="0" y="9133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943F1500-FB8C-4E56-8011-7A57CD02EEB6}"/>
              </a:ext>
            </a:extLst>
          </p:cNvPr>
          <p:cNvGrpSpPr/>
          <p:nvPr/>
        </p:nvGrpSpPr>
        <p:grpSpPr>
          <a:xfrm>
            <a:off x="2343958" y="5322726"/>
            <a:ext cx="1037769" cy="498803"/>
            <a:chOff x="76200" y="5530770"/>
            <a:chExt cx="1524000" cy="717630"/>
          </a:xfrm>
        </p:grpSpPr>
        <p:pic>
          <p:nvPicPr>
            <p:cNvPr id="198" name="Picture 3" descr="C:\Users\vladimirs\Documents\razno\Elekticni automobili\auto 2.jpg">
              <a:extLst>
                <a:ext uri="{FF2B5EF4-FFF2-40B4-BE49-F238E27FC236}">
                  <a16:creationId xmlns:a16="http://schemas.microsoft.com/office/drawing/2014/main" id="{B68A030B-58C3-45F6-824F-0ED631EAE3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200" y="5530770"/>
              <a:ext cx="1371600" cy="717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7049DF12-7A34-427E-AC0F-73D8C1DBC232}"/>
                </a:ext>
              </a:extLst>
            </p:cNvPr>
            <p:cNvGrpSpPr/>
            <p:nvPr/>
          </p:nvGrpSpPr>
          <p:grpSpPr>
            <a:xfrm>
              <a:off x="1447800" y="5530770"/>
              <a:ext cx="152400" cy="489030"/>
              <a:chOff x="1447800" y="5530770"/>
              <a:chExt cx="152400" cy="489030"/>
            </a:xfrm>
          </p:grpSpPr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FD9B0BFD-2847-427D-A385-AB4BAF6284E9}"/>
                  </a:ext>
                </a:extLst>
              </p:cNvPr>
              <p:cNvCxnSpPr/>
              <p:nvPr/>
            </p:nvCxnSpPr>
            <p:spPr>
              <a:xfrm>
                <a:off x="1447800" y="6019800"/>
                <a:ext cx="152400" cy="0"/>
              </a:xfrm>
              <a:prstGeom prst="line">
                <a:avLst/>
              </a:prstGeom>
              <a:ln w="22225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>
                <a:extLst>
                  <a:ext uri="{FF2B5EF4-FFF2-40B4-BE49-F238E27FC236}">
                    <a16:creationId xmlns:a16="http://schemas.microsoft.com/office/drawing/2014/main" id="{24170253-DFFA-4963-B8E5-1D9B3D9EF6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00200" y="5530770"/>
                <a:ext cx="0" cy="489030"/>
              </a:xfrm>
              <a:prstGeom prst="straightConnector1">
                <a:avLst/>
              </a:prstGeom>
              <a:ln w="2222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E4ECF5EF-D2A5-44F5-AE18-C9767C8A4AE0}"/>
              </a:ext>
            </a:extLst>
          </p:cNvPr>
          <p:cNvGrpSpPr/>
          <p:nvPr/>
        </p:nvGrpSpPr>
        <p:grpSpPr>
          <a:xfrm>
            <a:off x="8792376" y="5299457"/>
            <a:ext cx="939477" cy="478882"/>
            <a:chOff x="7543800" y="5486400"/>
            <a:chExt cx="1524003" cy="717630"/>
          </a:xfrm>
        </p:grpSpPr>
        <p:pic>
          <p:nvPicPr>
            <p:cNvPr id="203" name="Picture 3" descr="C:\Users\vladimirs\Documents\razno\Elekticni automobili\auto 2.jpg">
              <a:extLst>
                <a:ext uri="{FF2B5EF4-FFF2-40B4-BE49-F238E27FC236}">
                  <a16:creationId xmlns:a16="http://schemas.microsoft.com/office/drawing/2014/main" id="{33C3ADAE-12BC-400C-980E-CBD346FE64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2" y="5486400"/>
              <a:ext cx="1371601" cy="717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9212F601-E002-48A9-9CF6-04745B7F2114}"/>
                </a:ext>
              </a:extLst>
            </p:cNvPr>
            <p:cNvGrpSpPr/>
            <p:nvPr/>
          </p:nvGrpSpPr>
          <p:grpSpPr>
            <a:xfrm flipH="1">
              <a:off x="7543800" y="5524500"/>
              <a:ext cx="152400" cy="489030"/>
              <a:chOff x="1447800" y="5530770"/>
              <a:chExt cx="152400" cy="489030"/>
            </a:xfrm>
          </p:grpSpPr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333647B3-495D-43C5-BAAA-3B3D1EFB37BD}"/>
                  </a:ext>
                </a:extLst>
              </p:cNvPr>
              <p:cNvCxnSpPr/>
              <p:nvPr/>
            </p:nvCxnSpPr>
            <p:spPr>
              <a:xfrm>
                <a:off x="1447800" y="6019800"/>
                <a:ext cx="152400" cy="0"/>
              </a:xfrm>
              <a:prstGeom prst="line">
                <a:avLst/>
              </a:prstGeom>
              <a:ln w="22225">
                <a:solidFill>
                  <a:schemeClr val="bg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Arrow Connector 205">
                <a:extLst>
                  <a:ext uri="{FF2B5EF4-FFF2-40B4-BE49-F238E27FC236}">
                    <a16:creationId xmlns:a16="http://schemas.microsoft.com/office/drawing/2014/main" id="{C0E260E8-11C9-478C-A2A5-F44032D7F9D8}"/>
                  </a:ext>
                </a:extLst>
              </p:cNvPr>
              <p:cNvCxnSpPr/>
              <p:nvPr/>
            </p:nvCxnSpPr>
            <p:spPr>
              <a:xfrm flipV="1">
                <a:off x="1600200" y="5530770"/>
                <a:ext cx="0" cy="489030"/>
              </a:xfrm>
              <a:prstGeom prst="straightConnector1">
                <a:avLst/>
              </a:prstGeom>
              <a:ln w="2222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501A6444-6B3C-4AFA-ADB1-5B1E2B004009}"/>
              </a:ext>
            </a:extLst>
          </p:cNvPr>
          <p:cNvSpPr txBox="1"/>
          <p:nvPr/>
        </p:nvSpPr>
        <p:spPr>
          <a:xfrm>
            <a:off x="689613" y="3113959"/>
            <a:ext cx="13827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>
              <a:buClrTx/>
            </a:pPr>
            <a:r>
              <a:rPr lang="sr-Latn-RS" sz="1200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TS SN/NN: </a:t>
            </a:r>
          </a:p>
          <a:p>
            <a:pPr algn="r" defTabSz="342900">
              <a:buClrTx/>
            </a:pPr>
            <a:endParaRPr lang="sr-Latn-RS" sz="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algn="r" defTabSz="342900">
              <a:buClrTx/>
            </a:pPr>
            <a:r>
              <a:rPr lang="sr-Latn-R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Daljinski nadzor energetskog transformatora</a:t>
            </a:r>
          </a:p>
          <a:p>
            <a:pPr algn="r" defTabSz="342900">
              <a:buClrTx/>
            </a:pPr>
            <a:r>
              <a:rPr lang="sr-Latn-RS" sz="1200" b="1" i="1" kern="120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IEC 60067-7</a:t>
            </a:r>
          </a:p>
          <a:p>
            <a:pPr algn="r" defTabSz="342900">
              <a:buClrTx/>
            </a:pPr>
            <a:endParaRPr lang="sr-Latn-RS" sz="600" b="1" i="1" kern="1200" dirty="0"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  <a:p>
            <a:pPr algn="r" defTabSz="342900">
              <a:buClrTx/>
            </a:pPr>
            <a:r>
              <a:rPr lang="sr-Latn-CS" sz="12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AMR</a:t>
            </a:r>
            <a:r>
              <a:rPr lang="sr-Latn-CS" sz="12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lang="sr-Latn-C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– </a:t>
            </a:r>
            <a:r>
              <a:rPr lang="sr-Latn-R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sistem automatskog očitavanja brojila</a:t>
            </a:r>
            <a:endParaRPr lang="en-US" sz="1200" b="1" i="1" kern="1200" dirty="0"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FA86C22F-F43F-458F-8993-46AB6C173255}"/>
              </a:ext>
            </a:extLst>
          </p:cNvPr>
          <p:cNvSpPr txBox="1"/>
          <p:nvPr/>
        </p:nvSpPr>
        <p:spPr>
          <a:xfrm>
            <a:off x="9148734" y="1132175"/>
            <a:ext cx="2166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Tx/>
            </a:pPr>
            <a:r>
              <a:rPr lang="sr-Latn-R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Trošila u domaćinstvima </a:t>
            </a:r>
            <a:br>
              <a:rPr lang="sr-Latn-R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sr-Latn-R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podvedena pod DSM program:</a:t>
            </a:r>
            <a:endParaRPr lang="sr-Latn-RS" sz="1200" b="1" i="1" kern="1200" dirty="0"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  <a:p>
            <a:pPr defTabSz="342900">
              <a:buClrTx/>
            </a:pPr>
            <a:r>
              <a:rPr lang="sr-Latn-RS" sz="12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TA</a:t>
            </a:r>
            <a:r>
              <a:rPr lang="sr-Latn-RS" sz="1200" b="1" i="1" kern="120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sr-Latn-RS" sz="1200" kern="1200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–</a:t>
            </a:r>
            <a:r>
              <a:rPr lang="sr-Latn-RS" sz="1200" b="1" i="1" kern="120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sr-Latn-R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termoakumulacione peći</a:t>
            </a:r>
          </a:p>
          <a:p>
            <a:pPr defTabSz="342900">
              <a:buClrTx/>
            </a:pPr>
            <a:r>
              <a:rPr lang="sr-Latn-RS" sz="12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WH</a:t>
            </a:r>
            <a:r>
              <a:rPr lang="sr-Latn-RS" sz="1200" b="1" i="1" kern="120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sr-Latn-RS" sz="1200" kern="1200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–</a:t>
            </a:r>
            <a:r>
              <a:rPr lang="sr-Latn-RS" sz="1200" b="1" i="1" kern="120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sr-Latn-R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akumulacioni bojleri</a:t>
            </a:r>
          </a:p>
          <a:p>
            <a:pPr defTabSz="342900">
              <a:buClrTx/>
            </a:pPr>
            <a:r>
              <a:rPr lang="sr-Latn-RS" sz="12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AC</a:t>
            </a:r>
            <a:r>
              <a:rPr lang="sr-Latn-RS" sz="1200" b="1" i="1" kern="120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sr-Latn-RS" sz="1200" kern="1200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–</a:t>
            </a:r>
            <a:r>
              <a:rPr lang="sr-Latn-RS" sz="1200" b="1" i="1" kern="120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sr-Latn-RS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klima uređaji</a:t>
            </a:r>
          </a:p>
          <a:p>
            <a:pPr defTabSz="342900">
              <a:buClrTx/>
            </a:pPr>
            <a:endParaRPr lang="sr-Latn-R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Content Placeholder 2">
            <a:extLst>
              <a:ext uri="{FF2B5EF4-FFF2-40B4-BE49-F238E27FC236}">
                <a16:creationId xmlns:a16="http://schemas.microsoft.com/office/drawing/2014/main" id="{3063B4BD-6C21-4BA5-9154-A71ABDD3CCF3}"/>
              </a:ext>
            </a:extLst>
          </p:cNvPr>
          <p:cNvSpPr txBox="1">
            <a:spLocks/>
          </p:cNvSpPr>
          <p:nvPr/>
        </p:nvSpPr>
        <p:spPr>
          <a:xfrm>
            <a:off x="3638882" y="3468623"/>
            <a:ext cx="671738" cy="31739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1722" indent="0" algn="ctr" defTabSz="342900">
              <a:spcBef>
                <a:spcPts val="450"/>
              </a:spcBef>
              <a:spcAft>
                <a:spcPts val="900"/>
              </a:spcAft>
              <a:buClr>
                <a:srgbClr val="5B9BD5"/>
              </a:buClr>
              <a:buNone/>
            </a:pPr>
            <a:r>
              <a:rPr lang="sr-Latn-CS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AMR</a:t>
            </a:r>
            <a:endParaRPr lang="en-US" sz="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4EA19080-B5E7-4F9F-8BAA-98AC7C12B590}"/>
              </a:ext>
            </a:extLst>
          </p:cNvPr>
          <p:cNvSpPr/>
          <p:nvPr/>
        </p:nvSpPr>
        <p:spPr>
          <a:xfrm>
            <a:off x="8077188" y="285647"/>
            <a:ext cx="420583" cy="19364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FCEEFDC7-DC2F-42B9-A8CC-3C30076AAEF8}"/>
              </a:ext>
            </a:extLst>
          </p:cNvPr>
          <p:cNvGrpSpPr/>
          <p:nvPr/>
        </p:nvGrpSpPr>
        <p:grpSpPr>
          <a:xfrm>
            <a:off x="8983972" y="2980846"/>
            <a:ext cx="1011437" cy="426141"/>
            <a:chOff x="7483876" y="4910813"/>
            <a:chExt cx="1660124" cy="651787"/>
          </a:xfrm>
        </p:grpSpPr>
        <p:pic>
          <p:nvPicPr>
            <p:cNvPr id="192" name="Picture 2" descr="C:\Users\vladimirs\Documents\razno\Elekticni automobili\auto 1.jpg">
              <a:extLst>
                <a:ext uri="{FF2B5EF4-FFF2-40B4-BE49-F238E27FC236}">
                  <a16:creationId xmlns:a16="http://schemas.microsoft.com/office/drawing/2014/main" id="{F583C0AC-5219-4D9B-AB99-A17CF24AAD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910813"/>
              <a:ext cx="1447800" cy="651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9E831DB1-6DAC-4929-B1BD-6B2BCA87F4E6}"/>
                </a:ext>
              </a:extLst>
            </p:cNvPr>
            <p:cNvSpPr/>
            <p:nvPr/>
          </p:nvSpPr>
          <p:spPr>
            <a:xfrm>
              <a:off x="7483876" y="4926851"/>
              <a:ext cx="301975" cy="375120"/>
            </a:xfrm>
            <a:custGeom>
              <a:avLst/>
              <a:gdLst>
                <a:gd name="connsiteX0" fmla="*/ 221941 w 301975"/>
                <a:gd name="connsiteY0" fmla="*/ 293219 h 375120"/>
                <a:gd name="connsiteX1" fmla="*/ 159798 w 301975"/>
                <a:gd name="connsiteY1" fmla="*/ 346485 h 375120"/>
                <a:gd name="connsiteX2" fmla="*/ 115409 w 301975"/>
                <a:gd name="connsiteY2" fmla="*/ 373118 h 375120"/>
                <a:gd name="connsiteX3" fmla="*/ 79899 w 301975"/>
                <a:gd name="connsiteY3" fmla="*/ 364240 h 375120"/>
                <a:gd name="connsiteX4" fmla="*/ 106532 w 301975"/>
                <a:gd name="connsiteY4" fmla="*/ 293219 h 375120"/>
                <a:gd name="connsiteX5" fmla="*/ 204186 w 301975"/>
                <a:gd name="connsiteY5" fmla="*/ 168932 h 375120"/>
                <a:gd name="connsiteX6" fmla="*/ 292963 w 301975"/>
                <a:gd name="connsiteY6" fmla="*/ 89032 h 375120"/>
                <a:gd name="connsiteX7" fmla="*/ 292963 w 301975"/>
                <a:gd name="connsiteY7" fmla="*/ 35766 h 375120"/>
                <a:gd name="connsiteX8" fmla="*/ 239697 w 301975"/>
                <a:gd name="connsiteY8" fmla="*/ 18011 h 375120"/>
                <a:gd name="connsiteX9" fmla="*/ 133165 w 301975"/>
                <a:gd name="connsiteY9" fmla="*/ 256 h 375120"/>
                <a:gd name="connsiteX10" fmla="*/ 0 w 301975"/>
                <a:gd name="connsiteY10" fmla="*/ 9133 h 37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1975" h="375120">
                  <a:moveTo>
                    <a:pt x="221941" y="293219"/>
                  </a:moveTo>
                  <a:cubicBezTo>
                    <a:pt x="199747" y="313194"/>
                    <a:pt x="177553" y="333169"/>
                    <a:pt x="159798" y="346485"/>
                  </a:cubicBezTo>
                  <a:cubicBezTo>
                    <a:pt x="142043" y="359801"/>
                    <a:pt x="128725" y="370159"/>
                    <a:pt x="115409" y="373118"/>
                  </a:cubicBezTo>
                  <a:cubicBezTo>
                    <a:pt x="102093" y="376077"/>
                    <a:pt x="81378" y="377556"/>
                    <a:pt x="79899" y="364240"/>
                  </a:cubicBezTo>
                  <a:cubicBezTo>
                    <a:pt x="78420" y="350924"/>
                    <a:pt x="85818" y="325770"/>
                    <a:pt x="106532" y="293219"/>
                  </a:cubicBezTo>
                  <a:cubicBezTo>
                    <a:pt x="127246" y="260668"/>
                    <a:pt x="173114" y="202963"/>
                    <a:pt x="204186" y="168932"/>
                  </a:cubicBezTo>
                  <a:cubicBezTo>
                    <a:pt x="235258" y="134901"/>
                    <a:pt x="278167" y="111226"/>
                    <a:pt x="292963" y="89032"/>
                  </a:cubicBezTo>
                  <a:cubicBezTo>
                    <a:pt x="307759" y="66838"/>
                    <a:pt x="301841" y="47603"/>
                    <a:pt x="292963" y="35766"/>
                  </a:cubicBezTo>
                  <a:cubicBezTo>
                    <a:pt x="284085" y="23929"/>
                    <a:pt x="266330" y="23929"/>
                    <a:pt x="239697" y="18011"/>
                  </a:cubicBezTo>
                  <a:cubicBezTo>
                    <a:pt x="213064" y="12093"/>
                    <a:pt x="173114" y="1736"/>
                    <a:pt x="133165" y="256"/>
                  </a:cubicBezTo>
                  <a:cubicBezTo>
                    <a:pt x="93216" y="-1224"/>
                    <a:pt x="46608" y="3954"/>
                    <a:pt x="0" y="9133"/>
                  </a:cubicBezTo>
                </a:path>
              </a:pathLst>
            </a:custGeom>
            <a:noFill/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478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build="p"/>
      <p:bldP spid="163" grpId="0"/>
      <p:bldP spid="164" grpId="0"/>
      <p:bldP spid="165" grpId="0" animBg="1"/>
      <p:bldP spid="166" grpId="0"/>
      <p:bldP spid="167" grpId="0"/>
      <p:bldP spid="168" grpId="0"/>
      <p:bldP spid="169" grpId="0"/>
      <p:bldP spid="170" grpId="0"/>
      <p:bldP spid="171" grpId="0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uiExpand="1" build="p"/>
      <p:bldP spid="2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5FF1B75A-7E52-4193-A2B7-7C8D87FA785B}"/>
              </a:ext>
            </a:extLst>
          </p:cNvPr>
          <p:cNvSpPr/>
          <p:nvPr/>
        </p:nvSpPr>
        <p:spPr>
          <a:xfrm>
            <a:off x="1639773" y="1019596"/>
            <a:ext cx="8601856" cy="3987302"/>
          </a:xfrm>
          <a:prstGeom prst="round2Diag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18DE424-0A21-427F-BB5C-2E8C09D6527F}"/>
              </a:ext>
            </a:extLst>
          </p:cNvPr>
          <p:cNvSpPr txBox="1">
            <a:spLocks/>
          </p:cNvSpPr>
          <p:nvPr/>
        </p:nvSpPr>
        <p:spPr>
          <a:xfrm>
            <a:off x="1639773" y="181262"/>
            <a:ext cx="8708559" cy="6887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Uticaj većeg broja EV na izmene oblika tipičnog dijagrama opterećenja i korekcije usled DR &amp; DG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414B54-1734-4571-96EF-F9443E6B3B74}"/>
              </a:ext>
            </a:extLst>
          </p:cNvPr>
          <p:cNvSpPr txBox="1">
            <a:spLocks/>
          </p:cNvSpPr>
          <p:nvPr/>
        </p:nvSpPr>
        <p:spPr>
          <a:xfrm>
            <a:off x="1484414" y="5332238"/>
            <a:ext cx="9656956" cy="1223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R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Porast vršnog opterećenja (</a:t>
            </a:r>
            <a:r>
              <a:rPr kumimoji="0" lang="sr-Latn-RS" sz="16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sr-Latn-RS" sz="1600" b="1" i="1" u="none" strike="noStrike" kern="1200" cap="none" spc="0" normalizeH="0" baseline="-25000" noProof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</a:t>
            </a:r>
            <a:r>
              <a:rPr kumimoji="0" lang="sr-Latn-R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pri postojećim tarifnim stavovima; 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R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Moguće je ublažiti porast ili čak smanjiti vrednost </a:t>
            </a:r>
            <a:r>
              <a:rPr kumimoji="0" lang="sr-Latn-RS" sz="16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sr-Latn-RS" sz="1600" b="1" i="1" u="none" strike="noStrike" kern="1200" cap="none" spc="0" normalizeH="0" baseline="-25000" noProof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</a:t>
            </a:r>
            <a:r>
              <a:rPr kumimoji="0" lang="sr-Latn-RS" sz="1600" b="0" i="0" u="none" strike="noStrike" kern="1200" cap="none" spc="0" normalizeH="0" baseline="-2500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r-Latn-R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59556" marR="0" lvl="0" indent="-171450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450"/>
              </a:spcAft>
              <a:buClrTx/>
              <a:buSzTx/>
              <a:buFont typeface="Wingdings" panose="05000000000000000000" pitchFamily="2" charset="2"/>
              <a:buChar char="Ø"/>
              <a:tabLst>
                <a:tab pos="513160" algn="l"/>
              </a:tabLst>
              <a:defRPr/>
            </a:pPr>
            <a:r>
              <a:rPr kumimoji="0" lang="sr-Latn-R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preoblikovanjem opterećenja, korišćenjem fleksibilnijih tarifa u </a:t>
            </a:r>
            <a:r>
              <a:rPr kumimoji="0" lang="sr-Latn-RS" sz="16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smart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r-Latn-RS" sz="16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metering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r-Latn-R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okruženju;</a:t>
            </a:r>
          </a:p>
          <a:p>
            <a:pPr marL="259556" marR="0" lvl="0" indent="-171450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450"/>
              </a:spcAft>
              <a:buClrTx/>
              <a:buSzTx/>
              <a:buFont typeface="Wingdings" panose="05000000000000000000" pitchFamily="2" charset="2"/>
              <a:buChar char="Ø"/>
              <a:tabLst>
                <a:tab pos="513160" algn="l"/>
              </a:tabLst>
              <a:defRPr/>
            </a:pPr>
            <a:r>
              <a:rPr kumimoji="0" lang="sr-Latn-R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dodatnim smanjivanjem opterećenja, </a:t>
            </a:r>
            <a:r>
              <a:rPr kumimoji="0" lang="sr-Latn-RS" sz="16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sr-Latn-R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tokom obdanice, kombinovanjem sa DG iz značajnog broja PV panela.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3A2F816-65C6-4C1C-903A-ECA445C559E7}"/>
              </a:ext>
            </a:extLst>
          </p:cNvPr>
          <p:cNvGrpSpPr/>
          <p:nvPr/>
        </p:nvGrpSpPr>
        <p:grpSpPr>
          <a:xfrm>
            <a:off x="2675123" y="1474590"/>
            <a:ext cx="6628604" cy="3049101"/>
            <a:chOff x="436431" y="1118629"/>
            <a:chExt cx="11784185" cy="4065467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DE337C1E-E08A-4929-9763-117ED70523A7}"/>
                </a:ext>
              </a:extLst>
            </p:cNvPr>
            <p:cNvSpPr/>
            <p:nvPr/>
          </p:nvSpPr>
          <p:spPr>
            <a:xfrm>
              <a:off x="840259" y="2125362"/>
              <a:ext cx="10355063" cy="1835070"/>
            </a:xfrm>
            <a:custGeom>
              <a:avLst/>
              <a:gdLst>
                <a:gd name="connsiteX0" fmla="*/ 0 w 10355063"/>
                <a:gd name="connsiteY0" fmla="*/ 1396314 h 1835070"/>
                <a:gd name="connsiteX1" fmla="*/ 61784 w 10355063"/>
                <a:gd name="connsiteY1" fmla="*/ 1099752 h 1835070"/>
                <a:gd name="connsiteX2" fmla="*/ 74141 w 10355063"/>
                <a:gd name="connsiteY2" fmla="*/ 1013254 h 1835070"/>
                <a:gd name="connsiteX3" fmla="*/ 98855 w 10355063"/>
                <a:gd name="connsiteY3" fmla="*/ 753762 h 1835070"/>
                <a:gd name="connsiteX4" fmla="*/ 111211 w 10355063"/>
                <a:gd name="connsiteY4" fmla="*/ 716692 h 1835070"/>
                <a:gd name="connsiteX5" fmla="*/ 123568 w 10355063"/>
                <a:gd name="connsiteY5" fmla="*/ 667265 h 1835070"/>
                <a:gd name="connsiteX6" fmla="*/ 135925 w 10355063"/>
                <a:gd name="connsiteY6" fmla="*/ 630195 h 1835070"/>
                <a:gd name="connsiteX7" fmla="*/ 160638 w 10355063"/>
                <a:gd name="connsiteY7" fmla="*/ 518984 h 1835070"/>
                <a:gd name="connsiteX8" fmla="*/ 185352 w 10355063"/>
                <a:gd name="connsiteY8" fmla="*/ 481914 h 1835070"/>
                <a:gd name="connsiteX9" fmla="*/ 222422 w 10355063"/>
                <a:gd name="connsiteY9" fmla="*/ 370703 h 1835070"/>
                <a:gd name="connsiteX10" fmla="*/ 234779 w 10355063"/>
                <a:gd name="connsiteY10" fmla="*/ 333633 h 1835070"/>
                <a:gd name="connsiteX11" fmla="*/ 271849 w 10355063"/>
                <a:gd name="connsiteY11" fmla="*/ 210065 h 1835070"/>
                <a:gd name="connsiteX12" fmla="*/ 296563 w 10355063"/>
                <a:gd name="connsiteY12" fmla="*/ 172995 h 1835070"/>
                <a:gd name="connsiteX13" fmla="*/ 333633 w 10355063"/>
                <a:gd name="connsiteY13" fmla="*/ 148281 h 1835070"/>
                <a:gd name="connsiteX14" fmla="*/ 395417 w 10355063"/>
                <a:gd name="connsiteY14" fmla="*/ 86497 h 1835070"/>
                <a:gd name="connsiteX15" fmla="*/ 469557 w 10355063"/>
                <a:gd name="connsiteY15" fmla="*/ 61784 h 1835070"/>
                <a:gd name="connsiteX16" fmla="*/ 580768 w 10355063"/>
                <a:gd name="connsiteY16" fmla="*/ 0 h 1835070"/>
                <a:gd name="connsiteX17" fmla="*/ 803190 w 10355063"/>
                <a:gd name="connsiteY17" fmla="*/ 37070 h 1835070"/>
                <a:gd name="connsiteX18" fmla="*/ 877330 w 10355063"/>
                <a:gd name="connsiteY18" fmla="*/ 61784 h 1835070"/>
                <a:gd name="connsiteX19" fmla="*/ 914400 w 10355063"/>
                <a:gd name="connsiteY19" fmla="*/ 74141 h 1835070"/>
                <a:gd name="connsiteX20" fmla="*/ 1000898 w 10355063"/>
                <a:gd name="connsiteY20" fmla="*/ 111211 h 1835070"/>
                <a:gd name="connsiteX21" fmla="*/ 1087395 w 10355063"/>
                <a:gd name="connsiteY21" fmla="*/ 197708 h 1835070"/>
                <a:gd name="connsiteX22" fmla="*/ 1124465 w 10355063"/>
                <a:gd name="connsiteY22" fmla="*/ 222422 h 1835070"/>
                <a:gd name="connsiteX23" fmla="*/ 1161536 w 10355063"/>
                <a:gd name="connsiteY23" fmla="*/ 247135 h 1835070"/>
                <a:gd name="connsiteX24" fmla="*/ 1235676 w 10355063"/>
                <a:gd name="connsiteY24" fmla="*/ 321276 h 1835070"/>
                <a:gd name="connsiteX25" fmla="*/ 1309817 w 10355063"/>
                <a:gd name="connsiteY25" fmla="*/ 370703 h 1835070"/>
                <a:gd name="connsiteX26" fmla="*/ 1371600 w 10355063"/>
                <a:gd name="connsiteY26" fmla="*/ 444843 h 1835070"/>
                <a:gd name="connsiteX27" fmla="*/ 1383957 w 10355063"/>
                <a:gd name="connsiteY27" fmla="*/ 481914 h 1835070"/>
                <a:gd name="connsiteX28" fmla="*/ 1421027 w 10355063"/>
                <a:gd name="connsiteY28" fmla="*/ 494270 h 1835070"/>
                <a:gd name="connsiteX29" fmla="*/ 1458098 w 10355063"/>
                <a:gd name="connsiteY29" fmla="*/ 531341 h 1835070"/>
                <a:gd name="connsiteX30" fmla="*/ 1495168 w 10355063"/>
                <a:gd name="connsiteY30" fmla="*/ 556054 h 1835070"/>
                <a:gd name="connsiteX31" fmla="*/ 1519882 w 10355063"/>
                <a:gd name="connsiteY31" fmla="*/ 593124 h 1835070"/>
                <a:gd name="connsiteX32" fmla="*/ 1594022 w 10355063"/>
                <a:gd name="connsiteY32" fmla="*/ 642552 h 1835070"/>
                <a:gd name="connsiteX33" fmla="*/ 1631092 w 10355063"/>
                <a:gd name="connsiteY33" fmla="*/ 667265 h 1835070"/>
                <a:gd name="connsiteX34" fmla="*/ 1692876 w 10355063"/>
                <a:gd name="connsiteY34" fmla="*/ 741406 h 1835070"/>
                <a:gd name="connsiteX35" fmla="*/ 1742303 w 10355063"/>
                <a:gd name="connsiteY35" fmla="*/ 815546 h 1835070"/>
                <a:gd name="connsiteX36" fmla="*/ 1816444 w 10355063"/>
                <a:gd name="connsiteY36" fmla="*/ 877330 h 1835070"/>
                <a:gd name="connsiteX37" fmla="*/ 1865871 w 10355063"/>
                <a:gd name="connsiteY37" fmla="*/ 914400 h 1835070"/>
                <a:gd name="connsiteX38" fmla="*/ 1927655 w 10355063"/>
                <a:gd name="connsiteY38" fmla="*/ 988541 h 1835070"/>
                <a:gd name="connsiteX39" fmla="*/ 1952368 w 10355063"/>
                <a:gd name="connsiteY39" fmla="*/ 1025611 h 1835070"/>
                <a:gd name="connsiteX40" fmla="*/ 1989438 w 10355063"/>
                <a:gd name="connsiteY40" fmla="*/ 1062681 h 1835070"/>
                <a:gd name="connsiteX41" fmla="*/ 2014152 w 10355063"/>
                <a:gd name="connsiteY41" fmla="*/ 1099752 h 1835070"/>
                <a:gd name="connsiteX42" fmla="*/ 2088292 w 10355063"/>
                <a:gd name="connsiteY42" fmla="*/ 1149179 h 1835070"/>
                <a:gd name="connsiteX43" fmla="*/ 2162433 w 10355063"/>
                <a:gd name="connsiteY43" fmla="*/ 1223319 h 1835070"/>
                <a:gd name="connsiteX44" fmla="*/ 2224217 w 10355063"/>
                <a:gd name="connsiteY44" fmla="*/ 1297460 h 1835070"/>
                <a:gd name="connsiteX45" fmla="*/ 2298357 w 10355063"/>
                <a:gd name="connsiteY45" fmla="*/ 1371600 h 1835070"/>
                <a:gd name="connsiteX46" fmla="*/ 2347784 w 10355063"/>
                <a:gd name="connsiteY46" fmla="*/ 1421027 h 1835070"/>
                <a:gd name="connsiteX47" fmla="*/ 2409568 w 10355063"/>
                <a:gd name="connsiteY47" fmla="*/ 1470454 h 1835070"/>
                <a:gd name="connsiteX48" fmla="*/ 2446638 w 10355063"/>
                <a:gd name="connsiteY48" fmla="*/ 1507524 h 1835070"/>
                <a:gd name="connsiteX49" fmla="*/ 2471352 w 10355063"/>
                <a:gd name="connsiteY49" fmla="*/ 1544595 h 1835070"/>
                <a:gd name="connsiteX50" fmla="*/ 2520779 w 10355063"/>
                <a:gd name="connsiteY50" fmla="*/ 1581665 h 1835070"/>
                <a:gd name="connsiteX51" fmla="*/ 2570206 w 10355063"/>
                <a:gd name="connsiteY51" fmla="*/ 1655806 h 1835070"/>
                <a:gd name="connsiteX52" fmla="*/ 2594919 w 10355063"/>
                <a:gd name="connsiteY52" fmla="*/ 1692876 h 1835070"/>
                <a:gd name="connsiteX53" fmla="*/ 2681417 w 10355063"/>
                <a:gd name="connsiteY53" fmla="*/ 1742303 h 1835070"/>
                <a:gd name="connsiteX54" fmla="*/ 2706130 w 10355063"/>
                <a:gd name="connsiteY54" fmla="*/ 1779373 h 1835070"/>
                <a:gd name="connsiteX55" fmla="*/ 2792627 w 10355063"/>
                <a:gd name="connsiteY55" fmla="*/ 1804087 h 1835070"/>
                <a:gd name="connsiteX56" fmla="*/ 3039763 w 10355063"/>
                <a:gd name="connsiteY56" fmla="*/ 1816443 h 1835070"/>
                <a:gd name="connsiteX57" fmla="*/ 3200400 w 10355063"/>
                <a:gd name="connsiteY57" fmla="*/ 1816443 h 1835070"/>
                <a:gd name="connsiteX58" fmla="*/ 3274541 w 10355063"/>
                <a:gd name="connsiteY58" fmla="*/ 1767016 h 1835070"/>
                <a:gd name="connsiteX59" fmla="*/ 3311611 w 10355063"/>
                <a:gd name="connsiteY59" fmla="*/ 1742303 h 1835070"/>
                <a:gd name="connsiteX60" fmla="*/ 3348682 w 10355063"/>
                <a:gd name="connsiteY60" fmla="*/ 1729946 h 1835070"/>
                <a:gd name="connsiteX61" fmla="*/ 3422822 w 10355063"/>
                <a:gd name="connsiteY61" fmla="*/ 1680519 h 1835070"/>
                <a:gd name="connsiteX62" fmla="*/ 3472249 w 10355063"/>
                <a:gd name="connsiteY62" fmla="*/ 1668162 h 1835070"/>
                <a:gd name="connsiteX63" fmla="*/ 3608173 w 10355063"/>
                <a:gd name="connsiteY63" fmla="*/ 1606379 h 1835070"/>
                <a:gd name="connsiteX64" fmla="*/ 3682314 w 10355063"/>
                <a:gd name="connsiteY64" fmla="*/ 1569308 h 1835070"/>
                <a:gd name="connsiteX65" fmla="*/ 3719384 w 10355063"/>
                <a:gd name="connsiteY65" fmla="*/ 1544595 h 1835070"/>
                <a:gd name="connsiteX66" fmla="*/ 3892379 w 10355063"/>
                <a:gd name="connsiteY66" fmla="*/ 1532238 h 1835070"/>
                <a:gd name="connsiteX67" fmla="*/ 3929449 w 10355063"/>
                <a:gd name="connsiteY67" fmla="*/ 1519881 h 1835070"/>
                <a:gd name="connsiteX68" fmla="*/ 4324865 w 10355063"/>
                <a:gd name="connsiteY68" fmla="*/ 1495168 h 1835070"/>
                <a:gd name="connsiteX69" fmla="*/ 4399006 w 10355063"/>
                <a:gd name="connsiteY69" fmla="*/ 1470454 h 1835070"/>
                <a:gd name="connsiteX70" fmla="*/ 4436076 w 10355063"/>
                <a:gd name="connsiteY70" fmla="*/ 1445741 h 1835070"/>
                <a:gd name="connsiteX71" fmla="*/ 4473146 w 10355063"/>
                <a:gd name="connsiteY71" fmla="*/ 1433384 h 1835070"/>
                <a:gd name="connsiteX72" fmla="*/ 4547287 w 10355063"/>
                <a:gd name="connsiteY72" fmla="*/ 1383957 h 1835070"/>
                <a:gd name="connsiteX73" fmla="*/ 4609071 w 10355063"/>
                <a:gd name="connsiteY73" fmla="*/ 1297460 h 1835070"/>
                <a:gd name="connsiteX74" fmla="*/ 4658498 w 10355063"/>
                <a:gd name="connsiteY74" fmla="*/ 1260389 h 1835070"/>
                <a:gd name="connsiteX75" fmla="*/ 4732638 w 10355063"/>
                <a:gd name="connsiteY75" fmla="*/ 1198606 h 1835070"/>
                <a:gd name="connsiteX76" fmla="*/ 4806779 w 10355063"/>
                <a:gd name="connsiteY76" fmla="*/ 1149179 h 1835070"/>
                <a:gd name="connsiteX77" fmla="*/ 4880919 w 10355063"/>
                <a:gd name="connsiteY77" fmla="*/ 1124465 h 1835070"/>
                <a:gd name="connsiteX78" fmla="*/ 4917990 w 10355063"/>
                <a:gd name="connsiteY78" fmla="*/ 1099752 h 1835070"/>
                <a:gd name="connsiteX79" fmla="*/ 4979773 w 10355063"/>
                <a:gd name="connsiteY79" fmla="*/ 1087395 h 1835070"/>
                <a:gd name="connsiteX80" fmla="*/ 5016844 w 10355063"/>
                <a:gd name="connsiteY80" fmla="*/ 1075038 h 1835070"/>
                <a:gd name="connsiteX81" fmla="*/ 5066271 w 10355063"/>
                <a:gd name="connsiteY81" fmla="*/ 1062681 h 1835070"/>
                <a:gd name="connsiteX82" fmla="*/ 5103341 w 10355063"/>
                <a:gd name="connsiteY82" fmla="*/ 1050324 h 1835070"/>
                <a:gd name="connsiteX83" fmla="*/ 5362833 w 10355063"/>
                <a:gd name="connsiteY83" fmla="*/ 1037968 h 1835070"/>
                <a:gd name="connsiteX84" fmla="*/ 5412260 w 10355063"/>
                <a:gd name="connsiteY84" fmla="*/ 1025611 h 1835070"/>
                <a:gd name="connsiteX85" fmla="*/ 5449330 w 10355063"/>
                <a:gd name="connsiteY85" fmla="*/ 1000897 h 1835070"/>
                <a:gd name="connsiteX86" fmla="*/ 5721179 w 10355063"/>
                <a:gd name="connsiteY86" fmla="*/ 976184 h 1835070"/>
                <a:gd name="connsiteX87" fmla="*/ 5758249 w 10355063"/>
                <a:gd name="connsiteY87" fmla="*/ 939114 h 1835070"/>
                <a:gd name="connsiteX88" fmla="*/ 5807676 w 10355063"/>
                <a:gd name="connsiteY88" fmla="*/ 926757 h 1835070"/>
                <a:gd name="connsiteX89" fmla="*/ 5968314 w 10355063"/>
                <a:gd name="connsiteY89" fmla="*/ 889687 h 1835070"/>
                <a:gd name="connsiteX90" fmla="*/ 6141309 w 10355063"/>
                <a:gd name="connsiteY90" fmla="*/ 840260 h 1835070"/>
                <a:gd name="connsiteX91" fmla="*/ 6190736 w 10355063"/>
                <a:gd name="connsiteY91" fmla="*/ 815546 h 1835070"/>
                <a:gd name="connsiteX92" fmla="*/ 6289590 w 10355063"/>
                <a:gd name="connsiteY92" fmla="*/ 840260 h 1835070"/>
                <a:gd name="connsiteX93" fmla="*/ 6376087 w 10355063"/>
                <a:gd name="connsiteY93" fmla="*/ 852616 h 1835070"/>
                <a:gd name="connsiteX94" fmla="*/ 6450227 w 10355063"/>
                <a:gd name="connsiteY94" fmla="*/ 877330 h 1835070"/>
                <a:gd name="connsiteX95" fmla="*/ 6549082 w 10355063"/>
                <a:gd name="connsiteY95" fmla="*/ 902043 h 1835070"/>
                <a:gd name="connsiteX96" fmla="*/ 6561438 w 10355063"/>
                <a:gd name="connsiteY96" fmla="*/ 939114 h 1835070"/>
                <a:gd name="connsiteX97" fmla="*/ 6709719 w 10355063"/>
                <a:gd name="connsiteY97" fmla="*/ 951470 h 1835070"/>
                <a:gd name="connsiteX98" fmla="*/ 6746790 w 10355063"/>
                <a:gd name="connsiteY98" fmla="*/ 963827 h 1835070"/>
                <a:gd name="connsiteX99" fmla="*/ 6820930 w 10355063"/>
                <a:gd name="connsiteY99" fmla="*/ 976184 h 1835070"/>
                <a:gd name="connsiteX100" fmla="*/ 6895071 w 10355063"/>
                <a:gd name="connsiteY100" fmla="*/ 1013254 h 1835070"/>
                <a:gd name="connsiteX101" fmla="*/ 6944498 w 10355063"/>
                <a:gd name="connsiteY101" fmla="*/ 1025611 h 1835070"/>
                <a:gd name="connsiteX102" fmla="*/ 7068065 w 10355063"/>
                <a:gd name="connsiteY102" fmla="*/ 1087395 h 1835070"/>
                <a:gd name="connsiteX103" fmla="*/ 7154563 w 10355063"/>
                <a:gd name="connsiteY103" fmla="*/ 1112108 h 1835070"/>
                <a:gd name="connsiteX104" fmla="*/ 7191633 w 10355063"/>
                <a:gd name="connsiteY104" fmla="*/ 1149179 h 1835070"/>
                <a:gd name="connsiteX105" fmla="*/ 7228703 w 10355063"/>
                <a:gd name="connsiteY105" fmla="*/ 1161535 h 1835070"/>
                <a:gd name="connsiteX106" fmla="*/ 7265773 w 10355063"/>
                <a:gd name="connsiteY106" fmla="*/ 1186249 h 1835070"/>
                <a:gd name="connsiteX107" fmla="*/ 7352271 w 10355063"/>
                <a:gd name="connsiteY107" fmla="*/ 1235676 h 1835070"/>
                <a:gd name="connsiteX108" fmla="*/ 7364627 w 10355063"/>
                <a:gd name="connsiteY108" fmla="*/ 1285103 h 1835070"/>
                <a:gd name="connsiteX109" fmla="*/ 7463482 w 10355063"/>
                <a:gd name="connsiteY109" fmla="*/ 1322173 h 1835070"/>
                <a:gd name="connsiteX110" fmla="*/ 7512909 w 10355063"/>
                <a:gd name="connsiteY110" fmla="*/ 1346887 h 1835070"/>
                <a:gd name="connsiteX111" fmla="*/ 7549979 w 10355063"/>
                <a:gd name="connsiteY111" fmla="*/ 1371600 h 1835070"/>
                <a:gd name="connsiteX112" fmla="*/ 7624119 w 10355063"/>
                <a:gd name="connsiteY112" fmla="*/ 1408670 h 1835070"/>
                <a:gd name="connsiteX113" fmla="*/ 7685903 w 10355063"/>
                <a:gd name="connsiteY113" fmla="*/ 1482811 h 1835070"/>
                <a:gd name="connsiteX114" fmla="*/ 7809471 w 10355063"/>
                <a:gd name="connsiteY114" fmla="*/ 1519881 h 1835070"/>
                <a:gd name="connsiteX115" fmla="*/ 8044249 w 10355063"/>
                <a:gd name="connsiteY115" fmla="*/ 1507524 h 1835070"/>
                <a:gd name="connsiteX116" fmla="*/ 8093676 w 10355063"/>
                <a:gd name="connsiteY116" fmla="*/ 1445741 h 1835070"/>
                <a:gd name="connsiteX117" fmla="*/ 8130746 w 10355063"/>
                <a:gd name="connsiteY117" fmla="*/ 1421027 h 1835070"/>
                <a:gd name="connsiteX118" fmla="*/ 8204887 w 10355063"/>
                <a:gd name="connsiteY118" fmla="*/ 1346887 h 1835070"/>
                <a:gd name="connsiteX119" fmla="*/ 8254314 w 10355063"/>
                <a:gd name="connsiteY119" fmla="*/ 1272746 h 1835070"/>
                <a:gd name="connsiteX120" fmla="*/ 8316098 w 10355063"/>
                <a:gd name="connsiteY120" fmla="*/ 1198606 h 1835070"/>
                <a:gd name="connsiteX121" fmla="*/ 8353168 w 10355063"/>
                <a:gd name="connsiteY121" fmla="*/ 1124465 h 1835070"/>
                <a:gd name="connsiteX122" fmla="*/ 8414952 w 10355063"/>
                <a:gd name="connsiteY122" fmla="*/ 1112108 h 1835070"/>
                <a:gd name="connsiteX123" fmla="*/ 8452022 w 10355063"/>
                <a:gd name="connsiteY123" fmla="*/ 1087395 h 1835070"/>
                <a:gd name="connsiteX124" fmla="*/ 8538519 w 10355063"/>
                <a:gd name="connsiteY124" fmla="*/ 1037968 h 1835070"/>
                <a:gd name="connsiteX125" fmla="*/ 8612660 w 10355063"/>
                <a:gd name="connsiteY125" fmla="*/ 963827 h 1835070"/>
                <a:gd name="connsiteX126" fmla="*/ 8699157 w 10355063"/>
                <a:gd name="connsiteY126" fmla="*/ 939114 h 1835070"/>
                <a:gd name="connsiteX127" fmla="*/ 8736227 w 10355063"/>
                <a:gd name="connsiteY127" fmla="*/ 914400 h 1835070"/>
                <a:gd name="connsiteX128" fmla="*/ 8810368 w 10355063"/>
                <a:gd name="connsiteY128" fmla="*/ 889687 h 1835070"/>
                <a:gd name="connsiteX129" fmla="*/ 8847438 w 10355063"/>
                <a:gd name="connsiteY129" fmla="*/ 864973 h 1835070"/>
                <a:gd name="connsiteX130" fmla="*/ 9020433 w 10355063"/>
                <a:gd name="connsiteY130" fmla="*/ 864973 h 1835070"/>
                <a:gd name="connsiteX131" fmla="*/ 9032790 w 10355063"/>
                <a:gd name="connsiteY131" fmla="*/ 902043 h 1835070"/>
                <a:gd name="connsiteX132" fmla="*/ 9082217 w 10355063"/>
                <a:gd name="connsiteY132" fmla="*/ 914400 h 1835070"/>
                <a:gd name="connsiteX133" fmla="*/ 9144000 w 10355063"/>
                <a:gd name="connsiteY133" fmla="*/ 926757 h 1835070"/>
                <a:gd name="connsiteX134" fmla="*/ 9193427 w 10355063"/>
                <a:gd name="connsiteY134" fmla="*/ 939114 h 1835070"/>
                <a:gd name="connsiteX135" fmla="*/ 9440563 w 10355063"/>
                <a:gd name="connsiteY135" fmla="*/ 951470 h 1835070"/>
                <a:gd name="connsiteX136" fmla="*/ 9514703 w 10355063"/>
                <a:gd name="connsiteY136" fmla="*/ 976184 h 1835070"/>
                <a:gd name="connsiteX137" fmla="*/ 9564130 w 10355063"/>
                <a:gd name="connsiteY137" fmla="*/ 1000897 h 1835070"/>
                <a:gd name="connsiteX138" fmla="*/ 9638271 w 10355063"/>
                <a:gd name="connsiteY138" fmla="*/ 1025611 h 1835070"/>
                <a:gd name="connsiteX139" fmla="*/ 9675341 w 10355063"/>
                <a:gd name="connsiteY139" fmla="*/ 1037968 h 1835070"/>
                <a:gd name="connsiteX140" fmla="*/ 9749482 w 10355063"/>
                <a:gd name="connsiteY140" fmla="*/ 1062681 h 1835070"/>
                <a:gd name="connsiteX141" fmla="*/ 9786552 w 10355063"/>
                <a:gd name="connsiteY141" fmla="*/ 1075038 h 1835070"/>
                <a:gd name="connsiteX142" fmla="*/ 9823622 w 10355063"/>
                <a:gd name="connsiteY142" fmla="*/ 1112108 h 1835070"/>
                <a:gd name="connsiteX143" fmla="*/ 9860692 w 10355063"/>
                <a:gd name="connsiteY143" fmla="*/ 1136822 h 1835070"/>
                <a:gd name="connsiteX144" fmla="*/ 9910119 w 10355063"/>
                <a:gd name="connsiteY144" fmla="*/ 1210962 h 1835070"/>
                <a:gd name="connsiteX145" fmla="*/ 9947190 w 10355063"/>
                <a:gd name="connsiteY145" fmla="*/ 1297460 h 1835070"/>
                <a:gd name="connsiteX146" fmla="*/ 10021330 w 10355063"/>
                <a:gd name="connsiteY146" fmla="*/ 1359243 h 1835070"/>
                <a:gd name="connsiteX147" fmla="*/ 10058400 w 10355063"/>
                <a:gd name="connsiteY147" fmla="*/ 1371600 h 1835070"/>
                <a:gd name="connsiteX148" fmla="*/ 10083114 w 10355063"/>
                <a:gd name="connsiteY148" fmla="*/ 1408670 h 1835070"/>
                <a:gd name="connsiteX149" fmla="*/ 10120184 w 10355063"/>
                <a:gd name="connsiteY149" fmla="*/ 1482811 h 1835070"/>
                <a:gd name="connsiteX150" fmla="*/ 10194325 w 10355063"/>
                <a:gd name="connsiteY150" fmla="*/ 1532238 h 1835070"/>
                <a:gd name="connsiteX151" fmla="*/ 10231395 w 10355063"/>
                <a:gd name="connsiteY151" fmla="*/ 1556952 h 1835070"/>
                <a:gd name="connsiteX152" fmla="*/ 10268465 w 10355063"/>
                <a:gd name="connsiteY152" fmla="*/ 1581665 h 1835070"/>
                <a:gd name="connsiteX153" fmla="*/ 10317892 w 10355063"/>
                <a:gd name="connsiteY153" fmla="*/ 1655806 h 1835070"/>
                <a:gd name="connsiteX154" fmla="*/ 10354963 w 10355063"/>
                <a:gd name="connsiteY154" fmla="*/ 1680519 h 1835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10355063" h="1835070">
                  <a:moveTo>
                    <a:pt x="0" y="1396314"/>
                  </a:moveTo>
                  <a:cubicBezTo>
                    <a:pt x="100745" y="1270383"/>
                    <a:pt x="41023" y="1369640"/>
                    <a:pt x="61784" y="1099752"/>
                  </a:cubicBezTo>
                  <a:cubicBezTo>
                    <a:pt x="64018" y="1070712"/>
                    <a:pt x="71380" y="1042248"/>
                    <a:pt x="74141" y="1013254"/>
                  </a:cubicBezTo>
                  <a:cubicBezTo>
                    <a:pt x="82938" y="920891"/>
                    <a:pt x="81161" y="842233"/>
                    <a:pt x="98855" y="753762"/>
                  </a:cubicBezTo>
                  <a:cubicBezTo>
                    <a:pt x="101409" y="740990"/>
                    <a:pt x="107633" y="729216"/>
                    <a:pt x="111211" y="716692"/>
                  </a:cubicBezTo>
                  <a:cubicBezTo>
                    <a:pt x="115876" y="700363"/>
                    <a:pt x="118902" y="683594"/>
                    <a:pt x="123568" y="667265"/>
                  </a:cubicBezTo>
                  <a:cubicBezTo>
                    <a:pt x="127146" y="654741"/>
                    <a:pt x="132766" y="642831"/>
                    <a:pt x="135925" y="630195"/>
                  </a:cubicBezTo>
                  <a:cubicBezTo>
                    <a:pt x="139442" y="616129"/>
                    <a:pt x="153030" y="536736"/>
                    <a:pt x="160638" y="518984"/>
                  </a:cubicBezTo>
                  <a:cubicBezTo>
                    <a:pt x="166488" y="505334"/>
                    <a:pt x="177114" y="494271"/>
                    <a:pt x="185352" y="481914"/>
                  </a:cubicBezTo>
                  <a:lnTo>
                    <a:pt x="222422" y="370703"/>
                  </a:lnTo>
                  <a:cubicBezTo>
                    <a:pt x="226541" y="358346"/>
                    <a:pt x="231620" y="346269"/>
                    <a:pt x="234779" y="333633"/>
                  </a:cubicBezTo>
                  <a:cubicBezTo>
                    <a:pt x="241686" y="306005"/>
                    <a:pt x="259817" y="228112"/>
                    <a:pt x="271849" y="210065"/>
                  </a:cubicBezTo>
                  <a:cubicBezTo>
                    <a:pt x="280087" y="197708"/>
                    <a:pt x="286062" y="183496"/>
                    <a:pt x="296563" y="172995"/>
                  </a:cubicBezTo>
                  <a:cubicBezTo>
                    <a:pt x="307064" y="162494"/>
                    <a:pt x="321276" y="156519"/>
                    <a:pt x="333633" y="148281"/>
                  </a:cubicBezTo>
                  <a:cubicBezTo>
                    <a:pt x="356179" y="114462"/>
                    <a:pt x="356395" y="103840"/>
                    <a:pt x="395417" y="86497"/>
                  </a:cubicBezTo>
                  <a:cubicBezTo>
                    <a:pt x="419222" y="75917"/>
                    <a:pt x="447882" y="76234"/>
                    <a:pt x="469557" y="61784"/>
                  </a:cubicBezTo>
                  <a:cubicBezTo>
                    <a:pt x="554536" y="5132"/>
                    <a:pt x="515520" y="21750"/>
                    <a:pt x="580768" y="0"/>
                  </a:cubicBezTo>
                  <a:cubicBezTo>
                    <a:pt x="677618" y="9685"/>
                    <a:pt x="713831" y="7283"/>
                    <a:pt x="803190" y="37070"/>
                  </a:cubicBezTo>
                  <a:lnTo>
                    <a:pt x="877330" y="61784"/>
                  </a:lnTo>
                  <a:cubicBezTo>
                    <a:pt x="889687" y="65903"/>
                    <a:pt x="902750" y="68316"/>
                    <a:pt x="914400" y="74141"/>
                  </a:cubicBezTo>
                  <a:cubicBezTo>
                    <a:pt x="975477" y="104679"/>
                    <a:pt x="946352" y="93029"/>
                    <a:pt x="1000898" y="111211"/>
                  </a:cubicBezTo>
                  <a:cubicBezTo>
                    <a:pt x="1022648" y="176459"/>
                    <a:pt x="1002417" y="141055"/>
                    <a:pt x="1087395" y="197708"/>
                  </a:cubicBezTo>
                  <a:lnTo>
                    <a:pt x="1124465" y="222422"/>
                  </a:lnTo>
                  <a:cubicBezTo>
                    <a:pt x="1136822" y="230660"/>
                    <a:pt x="1151035" y="236634"/>
                    <a:pt x="1161536" y="247135"/>
                  </a:cubicBezTo>
                  <a:cubicBezTo>
                    <a:pt x="1186249" y="271849"/>
                    <a:pt x="1206596" y="301889"/>
                    <a:pt x="1235676" y="321276"/>
                  </a:cubicBezTo>
                  <a:cubicBezTo>
                    <a:pt x="1260390" y="337752"/>
                    <a:pt x="1288814" y="349700"/>
                    <a:pt x="1309817" y="370703"/>
                  </a:cubicBezTo>
                  <a:cubicBezTo>
                    <a:pt x="1337145" y="398031"/>
                    <a:pt x="1354397" y="410436"/>
                    <a:pt x="1371600" y="444843"/>
                  </a:cubicBezTo>
                  <a:cubicBezTo>
                    <a:pt x="1377425" y="456493"/>
                    <a:pt x="1374747" y="472704"/>
                    <a:pt x="1383957" y="481914"/>
                  </a:cubicBezTo>
                  <a:cubicBezTo>
                    <a:pt x="1393167" y="491124"/>
                    <a:pt x="1408670" y="490151"/>
                    <a:pt x="1421027" y="494270"/>
                  </a:cubicBezTo>
                  <a:cubicBezTo>
                    <a:pt x="1433384" y="506627"/>
                    <a:pt x="1444673" y="520154"/>
                    <a:pt x="1458098" y="531341"/>
                  </a:cubicBezTo>
                  <a:cubicBezTo>
                    <a:pt x="1469507" y="540848"/>
                    <a:pt x="1484667" y="545553"/>
                    <a:pt x="1495168" y="556054"/>
                  </a:cubicBezTo>
                  <a:cubicBezTo>
                    <a:pt x="1505669" y="566555"/>
                    <a:pt x="1508706" y="583345"/>
                    <a:pt x="1519882" y="593124"/>
                  </a:cubicBezTo>
                  <a:cubicBezTo>
                    <a:pt x="1542235" y="612683"/>
                    <a:pt x="1569309" y="626076"/>
                    <a:pt x="1594022" y="642552"/>
                  </a:cubicBezTo>
                  <a:lnTo>
                    <a:pt x="1631092" y="667265"/>
                  </a:lnTo>
                  <a:cubicBezTo>
                    <a:pt x="1719411" y="799740"/>
                    <a:pt x="1581867" y="598680"/>
                    <a:pt x="1692876" y="741406"/>
                  </a:cubicBezTo>
                  <a:cubicBezTo>
                    <a:pt x="1711111" y="764851"/>
                    <a:pt x="1717590" y="799070"/>
                    <a:pt x="1742303" y="815546"/>
                  </a:cubicBezTo>
                  <a:cubicBezTo>
                    <a:pt x="1824237" y="870170"/>
                    <a:pt x="1733190" y="805970"/>
                    <a:pt x="1816444" y="877330"/>
                  </a:cubicBezTo>
                  <a:cubicBezTo>
                    <a:pt x="1832081" y="890733"/>
                    <a:pt x="1849395" y="902043"/>
                    <a:pt x="1865871" y="914400"/>
                  </a:cubicBezTo>
                  <a:cubicBezTo>
                    <a:pt x="1927228" y="1006437"/>
                    <a:pt x="1848369" y="893398"/>
                    <a:pt x="1927655" y="988541"/>
                  </a:cubicBezTo>
                  <a:cubicBezTo>
                    <a:pt x="1937162" y="999950"/>
                    <a:pt x="1942861" y="1014202"/>
                    <a:pt x="1952368" y="1025611"/>
                  </a:cubicBezTo>
                  <a:cubicBezTo>
                    <a:pt x="1963555" y="1039036"/>
                    <a:pt x="1978251" y="1049256"/>
                    <a:pt x="1989438" y="1062681"/>
                  </a:cubicBezTo>
                  <a:cubicBezTo>
                    <a:pt x="1998946" y="1074090"/>
                    <a:pt x="2002975" y="1089972"/>
                    <a:pt x="2014152" y="1099752"/>
                  </a:cubicBezTo>
                  <a:cubicBezTo>
                    <a:pt x="2036505" y="1119311"/>
                    <a:pt x="2070471" y="1125418"/>
                    <a:pt x="2088292" y="1149179"/>
                  </a:cubicBezTo>
                  <a:cubicBezTo>
                    <a:pt x="2159333" y="1243898"/>
                    <a:pt x="2090157" y="1163089"/>
                    <a:pt x="2162433" y="1223319"/>
                  </a:cubicBezTo>
                  <a:cubicBezTo>
                    <a:pt x="2234872" y="1283685"/>
                    <a:pt x="2168675" y="1234975"/>
                    <a:pt x="2224217" y="1297460"/>
                  </a:cubicBezTo>
                  <a:cubicBezTo>
                    <a:pt x="2247436" y="1323582"/>
                    <a:pt x="2298357" y="1371600"/>
                    <a:pt x="2298357" y="1371600"/>
                  </a:cubicBezTo>
                  <a:cubicBezTo>
                    <a:pt x="2325318" y="1452479"/>
                    <a:pt x="2287873" y="1373098"/>
                    <a:pt x="2347784" y="1421027"/>
                  </a:cubicBezTo>
                  <a:cubicBezTo>
                    <a:pt x="2427631" y="1484904"/>
                    <a:pt x="2316392" y="1439394"/>
                    <a:pt x="2409568" y="1470454"/>
                  </a:cubicBezTo>
                  <a:cubicBezTo>
                    <a:pt x="2421925" y="1482811"/>
                    <a:pt x="2435451" y="1494099"/>
                    <a:pt x="2446638" y="1507524"/>
                  </a:cubicBezTo>
                  <a:cubicBezTo>
                    <a:pt x="2456146" y="1518933"/>
                    <a:pt x="2460851" y="1534094"/>
                    <a:pt x="2471352" y="1544595"/>
                  </a:cubicBezTo>
                  <a:cubicBezTo>
                    <a:pt x="2485915" y="1559158"/>
                    <a:pt x="2504303" y="1569308"/>
                    <a:pt x="2520779" y="1581665"/>
                  </a:cubicBezTo>
                  <a:lnTo>
                    <a:pt x="2570206" y="1655806"/>
                  </a:lnTo>
                  <a:cubicBezTo>
                    <a:pt x="2578444" y="1668163"/>
                    <a:pt x="2581636" y="1686235"/>
                    <a:pt x="2594919" y="1692876"/>
                  </a:cubicBezTo>
                  <a:cubicBezTo>
                    <a:pt x="2657629" y="1724231"/>
                    <a:pt x="2629019" y="1707371"/>
                    <a:pt x="2681417" y="1742303"/>
                  </a:cubicBezTo>
                  <a:cubicBezTo>
                    <a:pt x="2689655" y="1754660"/>
                    <a:pt x="2694534" y="1770096"/>
                    <a:pt x="2706130" y="1779373"/>
                  </a:cubicBezTo>
                  <a:cubicBezTo>
                    <a:pt x="2713612" y="1785359"/>
                    <a:pt x="2790149" y="1803880"/>
                    <a:pt x="2792627" y="1804087"/>
                  </a:cubicBezTo>
                  <a:cubicBezTo>
                    <a:pt x="2874824" y="1810937"/>
                    <a:pt x="2957384" y="1812324"/>
                    <a:pt x="3039763" y="1816443"/>
                  </a:cubicBezTo>
                  <a:cubicBezTo>
                    <a:pt x="3101968" y="1837179"/>
                    <a:pt x="3108794" y="1845070"/>
                    <a:pt x="3200400" y="1816443"/>
                  </a:cubicBezTo>
                  <a:cubicBezTo>
                    <a:pt x="3228750" y="1807584"/>
                    <a:pt x="3249827" y="1783492"/>
                    <a:pt x="3274541" y="1767016"/>
                  </a:cubicBezTo>
                  <a:cubicBezTo>
                    <a:pt x="3286898" y="1758778"/>
                    <a:pt x="3297522" y="1746999"/>
                    <a:pt x="3311611" y="1742303"/>
                  </a:cubicBezTo>
                  <a:cubicBezTo>
                    <a:pt x="3323968" y="1738184"/>
                    <a:pt x="3337296" y="1736272"/>
                    <a:pt x="3348682" y="1729946"/>
                  </a:cubicBezTo>
                  <a:cubicBezTo>
                    <a:pt x="3374646" y="1715522"/>
                    <a:pt x="3394007" y="1687723"/>
                    <a:pt x="3422822" y="1680519"/>
                  </a:cubicBezTo>
                  <a:cubicBezTo>
                    <a:pt x="3439298" y="1676400"/>
                    <a:pt x="3456573" y="1674694"/>
                    <a:pt x="3472249" y="1668162"/>
                  </a:cubicBezTo>
                  <a:cubicBezTo>
                    <a:pt x="3693229" y="1576087"/>
                    <a:pt x="3497094" y="1643403"/>
                    <a:pt x="3608173" y="1606379"/>
                  </a:cubicBezTo>
                  <a:cubicBezTo>
                    <a:pt x="3714410" y="1535554"/>
                    <a:pt x="3579999" y="1620466"/>
                    <a:pt x="3682314" y="1569308"/>
                  </a:cubicBezTo>
                  <a:cubicBezTo>
                    <a:pt x="3695597" y="1562667"/>
                    <a:pt x="3704759" y="1547176"/>
                    <a:pt x="3719384" y="1544595"/>
                  </a:cubicBezTo>
                  <a:cubicBezTo>
                    <a:pt x="3776316" y="1534548"/>
                    <a:pt x="3834714" y="1536357"/>
                    <a:pt x="3892379" y="1532238"/>
                  </a:cubicBezTo>
                  <a:cubicBezTo>
                    <a:pt x="3904736" y="1528119"/>
                    <a:pt x="3916471" y="1520993"/>
                    <a:pt x="3929449" y="1519881"/>
                  </a:cubicBezTo>
                  <a:cubicBezTo>
                    <a:pt x="4061029" y="1508603"/>
                    <a:pt x="4324865" y="1495168"/>
                    <a:pt x="4324865" y="1495168"/>
                  </a:cubicBezTo>
                  <a:cubicBezTo>
                    <a:pt x="4349579" y="1486930"/>
                    <a:pt x="4377331" y="1484904"/>
                    <a:pt x="4399006" y="1470454"/>
                  </a:cubicBezTo>
                  <a:cubicBezTo>
                    <a:pt x="4411363" y="1462216"/>
                    <a:pt x="4422793" y="1452382"/>
                    <a:pt x="4436076" y="1445741"/>
                  </a:cubicBezTo>
                  <a:cubicBezTo>
                    <a:pt x="4447726" y="1439916"/>
                    <a:pt x="4461760" y="1439710"/>
                    <a:pt x="4473146" y="1433384"/>
                  </a:cubicBezTo>
                  <a:cubicBezTo>
                    <a:pt x="4499110" y="1418959"/>
                    <a:pt x="4547287" y="1383957"/>
                    <a:pt x="4547287" y="1383957"/>
                  </a:cubicBezTo>
                  <a:cubicBezTo>
                    <a:pt x="4561322" y="1362905"/>
                    <a:pt x="4593740" y="1312791"/>
                    <a:pt x="4609071" y="1297460"/>
                  </a:cubicBezTo>
                  <a:cubicBezTo>
                    <a:pt x="4623634" y="1282897"/>
                    <a:pt x="4643935" y="1274952"/>
                    <a:pt x="4658498" y="1260389"/>
                  </a:cubicBezTo>
                  <a:cubicBezTo>
                    <a:pt x="4725824" y="1193062"/>
                    <a:pt x="4661837" y="1222205"/>
                    <a:pt x="4732638" y="1198606"/>
                  </a:cubicBezTo>
                  <a:cubicBezTo>
                    <a:pt x="4757352" y="1182130"/>
                    <a:pt x="4778601" y="1158572"/>
                    <a:pt x="4806779" y="1149179"/>
                  </a:cubicBezTo>
                  <a:cubicBezTo>
                    <a:pt x="4831492" y="1140941"/>
                    <a:pt x="4859244" y="1138915"/>
                    <a:pt x="4880919" y="1124465"/>
                  </a:cubicBezTo>
                  <a:cubicBezTo>
                    <a:pt x="4893276" y="1116227"/>
                    <a:pt x="4904084" y="1104967"/>
                    <a:pt x="4917990" y="1099752"/>
                  </a:cubicBezTo>
                  <a:cubicBezTo>
                    <a:pt x="4937655" y="1092378"/>
                    <a:pt x="4959398" y="1092489"/>
                    <a:pt x="4979773" y="1087395"/>
                  </a:cubicBezTo>
                  <a:cubicBezTo>
                    <a:pt x="4992410" y="1084236"/>
                    <a:pt x="5004320" y="1078616"/>
                    <a:pt x="5016844" y="1075038"/>
                  </a:cubicBezTo>
                  <a:cubicBezTo>
                    <a:pt x="5033173" y="1070372"/>
                    <a:pt x="5049942" y="1067347"/>
                    <a:pt x="5066271" y="1062681"/>
                  </a:cubicBezTo>
                  <a:cubicBezTo>
                    <a:pt x="5078795" y="1059103"/>
                    <a:pt x="5090361" y="1051406"/>
                    <a:pt x="5103341" y="1050324"/>
                  </a:cubicBezTo>
                  <a:cubicBezTo>
                    <a:pt x="5189637" y="1043133"/>
                    <a:pt x="5276336" y="1042087"/>
                    <a:pt x="5362833" y="1037968"/>
                  </a:cubicBezTo>
                  <a:cubicBezTo>
                    <a:pt x="5379309" y="1033849"/>
                    <a:pt x="5396650" y="1032301"/>
                    <a:pt x="5412260" y="1025611"/>
                  </a:cubicBezTo>
                  <a:cubicBezTo>
                    <a:pt x="5425910" y="1019761"/>
                    <a:pt x="5434666" y="1003243"/>
                    <a:pt x="5449330" y="1000897"/>
                  </a:cubicBezTo>
                  <a:cubicBezTo>
                    <a:pt x="5539177" y="986521"/>
                    <a:pt x="5721179" y="976184"/>
                    <a:pt x="5721179" y="976184"/>
                  </a:cubicBezTo>
                  <a:cubicBezTo>
                    <a:pt x="5733536" y="963827"/>
                    <a:pt x="5743076" y="947784"/>
                    <a:pt x="5758249" y="939114"/>
                  </a:cubicBezTo>
                  <a:cubicBezTo>
                    <a:pt x="5772994" y="930688"/>
                    <a:pt x="5791409" y="931637"/>
                    <a:pt x="5807676" y="926757"/>
                  </a:cubicBezTo>
                  <a:cubicBezTo>
                    <a:pt x="6000763" y="868830"/>
                    <a:pt x="5753936" y="932562"/>
                    <a:pt x="5968314" y="889687"/>
                  </a:cubicBezTo>
                  <a:cubicBezTo>
                    <a:pt x="5994700" y="884410"/>
                    <a:pt x="6109909" y="855960"/>
                    <a:pt x="6141309" y="840260"/>
                  </a:cubicBezTo>
                  <a:lnTo>
                    <a:pt x="6190736" y="815546"/>
                  </a:lnTo>
                  <a:cubicBezTo>
                    <a:pt x="6223687" y="823784"/>
                    <a:pt x="6256284" y="833599"/>
                    <a:pt x="6289590" y="840260"/>
                  </a:cubicBezTo>
                  <a:cubicBezTo>
                    <a:pt x="6318149" y="845972"/>
                    <a:pt x="6347708" y="846067"/>
                    <a:pt x="6376087" y="852616"/>
                  </a:cubicBezTo>
                  <a:cubicBezTo>
                    <a:pt x="6401470" y="858474"/>
                    <a:pt x="6424955" y="871012"/>
                    <a:pt x="6450227" y="877330"/>
                  </a:cubicBezTo>
                  <a:lnTo>
                    <a:pt x="6549082" y="902043"/>
                  </a:lnTo>
                  <a:cubicBezTo>
                    <a:pt x="6553201" y="914400"/>
                    <a:pt x="6548989" y="935283"/>
                    <a:pt x="6561438" y="939114"/>
                  </a:cubicBezTo>
                  <a:cubicBezTo>
                    <a:pt x="6608843" y="953700"/>
                    <a:pt x="6660556" y="944915"/>
                    <a:pt x="6709719" y="951470"/>
                  </a:cubicBezTo>
                  <a:cubicBezTo>
                    <a:pt x="6722630" y="953191"/>
                    <a:pt x="6734075" y="961001"/>
                    <a:pt x="6746790" y="963827"/>
                  </a:cubicBezTo>
                  <a:cubicBezTo>
                    <a:pt x="6771248" y="969262"/>
                    <a:pt x="6796217" y="972065"/>
                    <a:pt x="6820930" y="976184"/>
                  </a:cubicBezTo>
                  <a:cubicBezTo>
                    <a:pt x="6845644" y="988541"/>
                    <a:pt x="6869417" y="1002992"/>
                    <a:pt x="6895071" y="1013254"/>
                  </a:cubicBezTo>
                  <a:cubicBezTo>
                    <a:pt x="6910839" y="1019561"/>
                    <a:pt x="6928888" y="1018921"/>
                    <a:pt x="6944498" y="1025611"/>
                  </a:cubicBezTo>
                  <a:cubicBezTo>
                    <a:pt x="6986825" y="1043751"/>
                    <a:pt x="7024377" y="1072832"/>
                    <a:pt x="7068065" y="1087395"/>
                  </a:cubicBezTo>
                  <a:cubicBezTo>
                    <a:pt x="7121247" y="1105122"/>
                    <a:pt x="7092499" y="1096593"/>
                    <a:pt x="7154563" y="1112108"/>
                  </a:cubicBezTo>
                  <a:cubicBezTo>
                    <a:pt x="7166920" y="1124465"/>
                    <a:pt x="7177093" y="1139485"/>
                    <a:pt x="7191633" y="1149179"/>
                  </a:cubicBezTo>
                  <a:cubicBezTo>
                    <a:pt x="7202470" y="1156404"/>
                    <a:pt x="7217053" y="1155710"/>
                    <a:pt x="7228703" y="1161535"/>
                  </a:cubicBezTo>
                  <a:cubicBezTo>
                    <a:pt x="7241986" y="1168177"/>
                    <a:pt x="7252879" y="1178881"/>
                    <a:pt x="7265773" y="1186249"/>
                  </a:cubicBezTo>
                  <a:cubicBezTo>
                    <a:pt x="7375525" y="1248965"/>
                    <a:pt x="7261947" y="1175460"/>
                    <a:pt x="7352271" y="1235676"/>
                  </a:cubicBezTo>
                  <a:cubicBezTo>
                    <a:pt x="7356390" y="1252152"/>
                    <a:pt x="7355207" y="1270973"/>
                    <a:pt x="7364627" y="1285103"/>
                  </a:cubicBezTo>
                  <a:cubicBezTo>
                    <a:pt x="7384207" y="1314472"/>
                    <a:pt x="7436586" y="1316794"/>
                    <a:pt x="7463482" y="1322173"/>
                  </a:cubicBezTo>
                  <a:cubicBezTo>
                    <a:pt x="7479958" y="1330411"/>
                    <a:pt x="7496916" y="1337748"/>
                    <a:pt x="7512909" y="1346887"/>
                  </a:cubicBezTo>
                  <a:cubicBezTo>
                    <a:pt x="7525803" y="1354255"/>
                    <a:pt x="7536696" y="1364959"/>
                    <a:pt x="7549979" y="1371600"/>
                  </a:cubicBezTo>
                  <a:cubicBezTo>
                    <a:pt x="7652296" y="1422759"/>
                    <a:pt x="7517882" y="1337846"/>
                    <a:pt x="7624119" y="1408670"/>
                  </a:cubicBezTo>
                  <a:cubicBezTo>
                    <a:pt x="7639501" y="1431743"/>
                    <a:pt x="7660718" y="1468820"/>
                    <a:pt x="7685903" y="1482811"/>
                  </a:cubicBezTo>
                  <a:cubicBezTo>
                    <a:pt x="7710514" y="1496484"/>
                    <a:pt x="7777564" y="1511904"/>
                    <a:pt x="7809471" y="1519881"/>
                  </a:cubicBezTo>
                  <a:cubicBezTo>
                    <a:pt x="7887730" y="1515762"/>
                    <a:pt x="7966600" y="1518112"/>
                    <a:pt x="8044249" y="1507524"/>
                  </a:cubicBezTo>
                  <a:cubicBezTo>
                    <a:pt x="8099897" y="1499936"/>
                    <a:pt x="8069834" y="1475543"/>
                    <a:pt x="8093676" y="1445741"/>
                  </a:cubicBezTo>
                  <a:cubicBezTo>
                    <a:pt x="8102953" y="1434144"/>
                    <a:pt x="8118661" y="1429659"/>
                    <a:pt x="8130746" y="1421027"/>
                  </a:cubicBezTo>
                  <a:cubicBezTo>
                    <a:pt x="8189268" y="1379225"/>
                    <a:pt x="8170758" y="1398079"/>
                    <a:pt x="8204887" y="1346887"/>
                  </a:cubicBezTo>
                  <a:cubicBezTo>
                    <a:pt x="8226603" y="1281739"/>
                    <a:pt x="8202891" y="1334454"/>
                    <a:pt x="8254314" y="1272746"/>
                  </a:cubicBezTo>
                  <a:cubicBezTo>
                    <a:pt x="8340324" y="1169534"/>
                    <a:pt x="8207803" y="1306898"/>
                    <a:pt x="8316098" y="1198606"/>
                  </a:cubicBezTo>
                  <a:cubicBezTo>
                    <a:pt x="8322440" y="1179579"/>
                    <a:pt x="8333442" y="1135737"/>
                    <a:pt x="8353168" y="1124465"/>
                  </a:cubicBezTo>
                  <a:cubicBezTo>
                    <a:pt x="8371403" y="1114045"/>
                    <a:pt x="8394357" y="1116227"/>
                    <a:pt x="8414952" y="1112108"/>
                  </a:cubicBezTo>
                  <a:cubicBezTo>
                    <a:pt x="8427309" y="1103870"/>
                    <a:pt x="8439128" y="1094763"/>
                    <a:pt x="8452022" y="1087395"/>
                  </a:cubicBezTo>
                  <a:cubicBezTo>
                    <a:pt x="8483344" y="1069496"/>
                    <a:pt x="8511427" y="1062049"/>
                    <a:pt x="8538519" y="1037968"/>
                  </a:cubicBezTo>
                  <a:cubicBezTo>
                    <a:pt x="8564641" y="1014748"/>
                    <a:pt x="8578753" y="972304"/>
                    <a:pt x="8612660" y="963827"/>
                  </a:cubicBezTo>
                  <a:cubicBezTo>
                    <a:pt x="8674723" y="948311"/>
                    <a:pt x="8645976" y="956840"/>
                    <a:pt x="8699157" y="939114"/>
                  </a:cubicBezTo>
                  <a:cubicBezTo>
                    <a:pt x="8711514" y="930876"/>
                    <a:pt x="8722656" y="920432"/>
                    <a:pt x="8736227" y="914400"/>
                  </a:cubicBezTo>
                  <a:cubicBezTo>
                    <a:pt x="8760032" y="903820"/>
                    <a:pt x="8810368" y="889687"/>
                    <a:pt x="8810368" y="889687"/>
                  </a:cubicBezTo>
                  <a:cubicBezTo>
                    <a:pt x="8822725" y="881449"/>
                    <a:pt x="8834155" y="871615"/>
                    <a:pt x="8847438" y="864973"/>
                  </a:cubicBezTo>
                  <a:cubicBezTo>
                    <a:pt x="8905039" y="836172"/>
                    <a:pt x="8950578" y="858622"/>
                    <a:pt x="9020433" y="864973"/>
                  </a:cubicBezTo>
                  <a:cubicBezTo>
                    <a:pt x="9024552" y="877330"/>
                    <a:pt x="9022619" y="893906"/>
                    <a:pt x="9032790" y="902043"/>
                  </a:cubicBezTo>
                  <a:cubicBezTo>
                    <a:pt x="9046051" y="912652"/>
                    <a:pt x="9065639" y="910716"/>
                    <a:pt x="9082217" y="914400"/>
                  </a:cubicBezTo>
                  <a:cubicBezTo>
                    <a:pt x="9102719" y="918956"/>
                    <a:pt x="9123498" y="922201"/>
                    <a:pt x="9144000" y="926757"/>
                  </a:cubicBezTo>
                  <a:cubicBezTo>
                    <a:pt x="9160578" y="930441"/>
                    <a:pt x="9176503" y="937704"/>
                    <a:pt x="9193427" y="939114"/>
                  </a:cubicBezTo>
                  <a:cubicBezTo>
                    <a:pt x="9275624" y="945964"/>
                    <a:pt x="9358184" y="947351"/>
                    <a:pt x="9440563" y="951470"/>
                  </a:cubicBezTo>
                  <a:cubicBezTo>
                    <a:pt x="9465276" y="959708"/>
                    <a:pt x="9491403" y="964534"/>
                    <a:pt x="9514703" y="976184"/>
                  </a:cubicBezTo>
                  <a:cubicBezTo>
                    <a:pt x="9531179" y="984422"/>
                    <a:pt x="9547027" y="994056"/>
                    <a:pt x="9564130" y="1000897"/>
                  </a:cubicBezTo>
                  <a:cubicBezTo>
                    <a:pt x="9588317" y="1010572"/>
                    <a:pt x="9613557" y="1017373"/>
                    <a:pt x="9638271" y="1025611"/>
                  </a:cubicBezTo>
                  <a:lnTo>
                    <a:pt x="9675341" y="1037968"/>
                  </a:lnTo>
                  <a:lnTo>
                    <a:pt x="9749482" y="1062681"/>
                  </a:lnTo>
                  <a:lnTo>
                    <a:pt x="9786552" y="1075038"/>
                  </a:lnTo>
                  <a:cubicBezTo>
                    <a:pt x="9798909" y="1087395"/>
                    <a:pt x="9810197" y="1100921"/>
                    <a:pt x="9823622" y="1112108"/>
                  </a:cubicBezTo>
                  <a:cubicBezTo>
                    <a:pt x="9835031" y="1121615"/>
                    <a:pt x="9850913" y="1125645"/>
                    <a:pt x="9860692" y="1136822"/>
                  </a:cubicBezTo>
                  <a:cubicBezTo>
                    <a:pt x="9880251" y="1159175"/>
                    <a:pt x="9900726" y="1182784"/>
                    <a:pt x="9910119" y="1210962"/>
                  </a:cubicBezTo>
                  <a:cubicBezTo>
                    <a:pt x="9920203" y="1241215"/>
                    <a:pt x="9928102" y="1270737"/>
                    <a:pt x="9947190" y="1297460"/>
                  </a:cubicBezTo>
                  <a:cubicBezTo>
                    <a:pt x="9962373" y="1318716"/>
                    <a:pt x="9997244" y="1347200"/>
                    <a:pt x="10021330" y="1359243"/>
                  </a:cubicBezTo>
                  <a:cubicBezTo>
                    <a:pt x="10032980" y="1365068"/>
                    <a:pt x="10046043" y="1367481"/>
                    <a:pt x="10058400" y="1371600"/>
                  </a:cubicBezTo>
                  <a:cubicBezTo>
                    <a:pt x="10066638" y="1383957"/>
                    <a:pt x="10076472" y="1395387"/>
                    <a:pt x="10083114" y="1408670"/>
                  </a:cubicBezTo>
                  <a:cubicBezTo>
                    <a:pt x="10099763" y="1441968"/>
                    <a:pt x="10088707" y="1455268"/>
                    <a:pt x="10120184" y="1482811"/>
                  </a:cubicBezTo>
                  <a:cubicBezTo>
                    <a:pt x="10142537" y="1502370"/>
                    <a:pt x="10169611" y="1515762"/>
                    <a:pt x="10194325" y="1532238"/>
                  </a:cubicBezTo>
                  <a:lnTo>
                    <a:pt x="10231395" y="1556952"/>
                  </a:lnTo>
                  <a:lnTo>
                    <a:pt x="10268465" y="1581665"/>
                  </a:lnTo>
                  <a:cubicBezTo>
                    <a:pt x="10284941" y="1606379"/>
                    <a:pt x="10289714" y="1646414"/>
                    <a:pt x="10317892" y="1655806"/>
                  </a:cubicBezTo>
                  <a:cubicBezTo>
                    <a:pt x="10358871" y="1669464"/>
                    <a:pt x="10354963" y="1655137"/>
                    <a:pt x="10354963" y="1680519"/>
                  </a:cubicBezTo>
                </a:path>
              </a:pathLst>
            </a:custGeom>
            <a:noFill/>
            <a:ln w="31750" cap="flat" cmpd="sng" algn="ctr">
              <a:solidFill>
                <a:srgbClr val="44546A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567A0BA-EB36-4D2B-B6E4-F70D4AD307C5}"/>
                </a:ext>
              </a:extLst>
            </p:cNvPr>
            <p:cNvGrpSpPr/>
            <p:nvPr/>
          </p:nvGrpSpPr>
          <p:grpSpPr>
            <a:xfrm>
              <a:off x="436431" y="1118629"/>
              <a:ext cx="11784185" cy="4065467"/>
              <a:chOff x="436431" y="1118629"/>
              <a:chExt cx="11784185" cy="4065467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6638D0F3-CA58-428C-8D7F-D0487D6E92AA}"/>
                  </a:ext>
                </a:extLst>
              </p:cNvPr>
              <p:cNvCxnSpPr/>
              <p:nvPr/>
            </p:nvCxnSpPr>
            <p:spPr>
              <a:xfrm>
                <a:off x="838200" y="4819135"/>
                <a:ext cx="10515600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ECC0077E-49BB-4B6E-AB1B-0C1A16115EC0}"/>
                  </a:ext>
                </a:extLst>
              </p:cNvPr>
              <p:cNvCxnSpPr/>
              <p:nvPr/>
            </p:nvCxnSpPr>
            <p:spPr>
              <a:xfrm flipV="1">
                <a:off x="838200" y="1334530"/>
                <a:ext cx="0" cy="3484605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A9AD2E-6B53-460E-B04D-9C7857F7532D}"/>
                  </a:ext>
                </a:extLst>
              </p:cNvPr>
              <p:cNvSpPr txBox="1"/>
              <p:nvPr/>
            </p:nvSpPr>
            <p:spPr>
              <a:xfrm flipH="1">
                <a:off x="838195" y="4814764"/>
                <a:ext cx="113824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>
                    <a:tab pos="426244" algn="l"/>
                    <a:tab pos="858441" algn="l"/>
                    <a:tab pos="1284685" algn="l"/>
                    <a:tab pos="1718072" algn="l"/>
                    <a:tab pos="2097881" algn="l"/>
                    <a:tab pos="2570560" algn="l"/>
                    <a:tab pos="3089672" algn="l"/>
                    <a:tab pos="3555206" algn="l"/>
                    <a:tab pos="3601641" algn="l"/>
                    <a:tab pos="4114800" algn="l"/>
                    <a:tab pos="4627960" algn="l"/>
                    <a:tab pos="5147072" algn="l"/>
                    <a:tab pos="5612606" algn="l"/>
                    <a:tab pos="6657975" algn="l"/>
                    <a:tab pos="7400925" algn="l"/>
                    <a:tab pos="7534275" algn="l"/>
                  </a:tabLst>
                  <a:defRPr/>
                </a:pPr>
                <a:r>
                  <a:rPr kumimoji="0" lang="sr-Latn-R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0	2	4	6	8	 10	  12	14		16	18	20  	22	  24     h</a:t>
                </a:r>
                <a:endPara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8E6783-933D-4C1F-9F9A-8AAEC947FF0A}"/>
                  </a:ext>
                </a:extLst>
              </p:cNvPr>
              <p:cNvSpPr txBox="1"/>
              <p:nvPr/>
            </p:nvSpPr>
            <p:spPr>
              <a:xfrm>
                <a:off x="436431" y="1118629"/>
                <a:ext cx="1718914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sr-Latn-RS" sz="13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P   (MW)</a:t>
                </a:r>
                <a:endParaRPr kumimoji="0" lang="en-GB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417488-6E9F-4608-A58B-329979890AB7}"/>
              </a:ext>
            </a:extLst>
          </p:cNvPr>
          <p:cNvGrpSpPr/>
          <p:nvPr/>
        </p:nvGrpSpPr>
        <p:grpSpPr>
          <a:xfrm>
            <a:off x="2901118" y="1826242"/>
            <a:ext cx="1950244" cy="1657689"/>
            <a:chOff x="838200" y="1587500"/>
            <a:chExt cx="3467100" cy="2210252"/>
          </a:xfrm>
        </p:grpSpPr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15052678-E426-420C-93B8-7B9865C68FF7}"/>
                </a:ext>
              </a:extLst>
            </p:cNvPr>
            <p:cNvSpPr/>
            <p:nvPr/>
          </p:nvSpPr>
          <p:spPr>
            <a:xfrm>
              <a:off x="838200" y="1587500"/>
              <a:ext cx="3467100" cy="2210252"/>
            </a:xfrm>
            <a:custGeom>
              <a:avLst/>
              <a:gdLst>
                <a:gd name="connsiteX0" fmla="*/ 0 w 3467100"/>
                <a:gd name="connsiteY0" fmla="*/ 1333500 h 2210252"/>
                <a:gd name="connsiteX1" fmla="*/ 12700 w 3467100"/>
                <a:gd name="connsiteY1" fmla="*/ 1270000 h 2210252"/>
                <a:gd name="connsiteX2" fmla="*/ 38100 w 3467100"/>
                <a:gd name="connsiteY2" fmla="*/ 1092200 h 2210252"/>
                <a:gd name="connsiteX3" fmla="*/ 63500 w 3467100"/>
                <a:gd name="connsiteY3" fmla="*/ 977900 h 2210252"/>
                <a:gd name="connsiteX4" fmla="*/ 76200 w 3467100"/>
                <a:gd name="connsiteY4" fmla="*/ 927100 h 2210252"/>
                <a:gd name="connsiteX5" fmla="*/ 88900 w 3467100"/>
                <a:gd name="connsiteY5" fmla="*/ 787400 h 2210252"/>
                <a:gd name="connsiteX6" fmla="*/ 101600 w 3467100"/>
                <a:gd name="connsiteY6" fmla="*/ 571500 h 2210252"/>
                <a:gd name="connsiteX7" fmla="*/ 114300 w 3467100"/>
                <a:gd name="connsiteY7" fmla="*/ 508000 h 2210252"/>
                <a:gd name="connsiteX8" fmla="*/ 139700 w 3467100"/>
                <a:gd name="connsiteY8" fmla="*/ 419100 h 2210252"/>
                <a:gd name="connsiteX9" fmla="*/ 152400 w 3467100"/>
                <a:gd name="connsiteY9" fmla="*/ 330200 h 2210252"/>
                <a:gd name="connsiteX10" fmla="*/ 177800 w 3467100"/>
                <a:gd name="connsiteY10" fmla="*/ 292100 h 2210252"/>
                <a:gd name="connsiteX11" fmla="*/ 241300 w 3467100"/>
                <a:gd name="connsiteY11" fmla="*/ 190500 h 2210252"/>
                <a:gd name="connsiteX12" fmla="*/ 279400 w 3467100"/>
                <a:gd name="connsiteY12" fmla="*/ 114300 h 2210252"/>
                <a:gd name="connsiteX13" fmla="*/ 355600 w 3467100"/>
                <a:gd name="connsiteY13" fmla="*/ 76200 h 2210252"/>
                <a:gd name="connsiteX14" fmla="*/ 406400 w 3467100"/>
                <a:gd name="connsiteY14" fmla="*/ 63500 h 2210252"/>
                <a:gd name="connsiteX15" fmla="*/ 444500 w 3467100"/>
                <a:gd name="connsiteY15" fmla="*/ 25400 h 2210252"/>
                <a:gd name="connsiteX16" fmla="*/ 482600 w 3467100"/>
                <a:gd name="connsiteY16" fmla="*/ 12700 h 2210252"/>
                <a:gd name="connsiteX17" fmla="*/ 596900 w 3467100"/>
                <a:gd name="connsiteY17" fmla="*/ 0 h 2210252"/>
                <a:gd name="connsiteX18" fmla="*/ 685800 w 3467100"/>
                <a:gd name="connsiteY18" fmla="*/ 12700 h 2210252"/>
                <a:gd name="connsiteX19" fmla="*/ 762000 w 3467100"/>
                <a:gd name="connsiteY19" fmla="*/ 38100 h 2210252"/>
                <a:gd name="connsiteX20" fmla="*/ 800100 w 3467100"/>
                <a:gd name="connsiteY20" fmla="*/ 50800 h 2210252"/>
                <a:gd name="connsiteX21" fmla="*/ 977900 w 3467100"/>
                <a:gd name="connsiteY21" fmla="*/ 63500 h 2210252"/>
                <a:gd name="connsiteX22" fmla="*/ 1054100 w 3467100"/>
                <a:gd name="connsiteY22" fmla="*/ 101600 h 2210252"/>
                <a:gd name="connsiteX23" fmla="*/ 1155700 w 3467100"/>
                <a:gd name="connsiteY23" fmla="*/ 127000 h 2210252"/>
                <a:gd name="connsiteX24" fmla="*/ 1193800 w 3467100"/>
                <a:gd name="connsiteY24" fmla="*/ 139700 h 2210252"/>
                <a:gd name="connsiteX25" fmla="*/ 1282700 w 3467100"/>
                <a:gd name="connsiteY25" fmla="*/ 228600 h 2210252"/>
                <a:gd name="connsiteX26" fmla="*/ 1320800 w 3467100"/>
                <a:gd name="connsiteY26" fmla="*/ 254000 h 2210252"/>
                <a:gd name="connsiteX27" fmla="*/ 1397000 w 3467100"/>
                <a:gd name="connsiteY27" fmla="*/ 279400 h 2210252"/>
                <a:gd name="connsiteX28" fmla="*/ 1473200 w 3467100"/>
                <a:gd name="connsiteY28" fmla="*/ 330200 h 2210252"/>
                <a:gd name="connsiteX29" fmla="*/ 1511300 w 3467100"/>
                <a:gd name="connsiteY29" fmla="*/ 355600 h 2210252"/>
                <a:gd name="connsiteX30" fmla="*/ 1587500 w 3467100"/>
                <a:gd name="connsiteY30" fmla="*/ 393700 h 2210252"/>
                <a:gd name="connsiteX31" fmla="*/ 1663700 w 3467100"/>
                <a:gd name="connsiteY31" fmla="*/ 419100 h 2210252"/>
                <a:gd name="connsiteX32" fmla="*/ 1701800 w 3467100"/>
                <a:gd name="connsiteY32" fmla="*/ 457200 h 2210252"/>
                <a:gd name="connsiteX33" fmla="*/ 1727200 w 3467100"/>
                <a:gd name="connsiteY33" fmla="*/ 495300 h 2210252"/>
                <a:gd name="connsiteX34" fmla="*/ 1765300 w 3467100"/>
                <a:gd name="connsiteY34" fmla="*/ 520700 h 2210252"/>
                <a:gd name="connsiteX35" fmla="*/ 1790700 w 3467100"/>
                <a:gd name="connsiteY35" fmla="*/ 558800 h 2210252"/>
                <a:gd name="connsiteX36" fmla="*/ 1866900 w 3467100"/>
                <a:gd name="connsiteY36" fmla="*/ 609600 h 2210252"/>
                <a:gd name="connsiteX37" fmla="*/ 1892300 w 3467100"/>
                <a:gd name="connsiteY37" fmla="*/ 647700 h 2210252"/>
                <a:gd name="connsiteX38" fmla="*/ 1930400 w 3467100"/>
                <a:gd name="connsiteY38" fmla="*/ 660400 h 2210252"/>
                <a:gd name="connsiteX39" fmla="*/ 1981200 w 3467100"/>
                <a:gd name="connsiteY39" fmla="*/ 736600 h 2210252"/>
                <a:gd name="connsiteX40" fmla="*/ 2006600 w 3467100"/>
                <a:gd name="connsiteY40" fmla="*/ 774700 h 2210252"/>
                <a:gd name="connsiteX41" fmla="*/ 2044700 w 3467100"/>
                <a:gd name="connsiteY41" fmla="*/ 812800 h 2210252"/>
                <a:gd name="connsiteX42" fmla="*/ 2082800 w 3467100"/>
                <a:gd name="connsiteY42" fmla="*/ 889000 h 2210252"/>
                <a:gd name="connsiteX43" fmla="*/ 2171700 w 3467100"/>
                <a:gd name="connsiteY43" fmla="*/ 990600 h 2210252"/>
                <a:gd name="connsiteX44" fmla="*/ 2222500 w 3467100"/>
                <a:gd name="connsiteY44" fmla="*/ 1066800 h 2210252"/>
                <a:gd name="connsiteX45" fmla="*/ 2235200 w 3467100"/>
                <a:gd name="connsiteY45" fmla="*/ 1104900 h 2210252"/>
                <a:gd name="connsiteX46" fmla="*/ 2273300 w 3467100"/>
                <a:gd name="connsiteY46" fmla="*/ 1130300 h 2210252"/>
                <a:gd name="connsiteX47" fmla="*/ 2298700 w 3467100"/>
                <a:gd name="connsiteY47" fmla="*/ 1168400 h 2210252"/>
                <a:gd name="connsiteX48" fmla="*/ 2324100 w 3467100"/>
                <a:gd name="connsiteY48" fmla="*/ 1244600 h 2210252"/>
                <a:gd name="connsiteX49" fmla="*/ 2362200 w 3467100"/>
                <a:gd name="connsiteY49" fmla="*/ 1257300 h 2210252"/>
                <a:gd name="connsiteX50" fmla="*/ 2413000 w 3467100"/>
                <a:gd name="connsiteY50" fmla="*/ 1333500 h 2210252"/>
                <a:gd name="connsiteX51" fmla="*/ 2438400 w 3467100"/>
                <a:gd name="connsiteY51" fmla="*/ 1371600 h 2210252"/>
                <a:gd name="connsiteX52" fmla="*/ 2451100 w 3467100"/>
                <a:gd name="connsiteY52" fmla="*/ 1409700 h 2210252"/>
                <a:gd name="connsiteX53" fmla="*/ 2527300 w 3467100"/>
                <a:gd name="connsiteY53" fmla="*/ 1460500 h 2210252"/>
                <a:gd name="connsiteX54" fmla="*/ 2552700 w 3467100"/>
                <a:gd name="connsiteY54" fmla="*/ 1498600 h 2210252"/>
                <a:gd name="connsiteX55" fmla="*/ 2565400 w 3467100"/>
                <a:gd name="connsiteY55" fmla="*/ 1536700 h 2210252"/>
                <a:gd name="connsiteX56" fmla="*/ 2603500 w 3467100"/>
                <a:gd name="connsiteY56" fmla="*/ 1562100 h 2210252"/>
                <a:gd name="connsiteX57" fmla="*/ 2654300 w 3467100"/>
                <a:gd name="connsiteY57" fmla="*/ 1638300 h 2210252"/>
                <a:gd name="connsiteX58" fmla="*/ 2717800 w 3467100"/>
                <a:gd name="connsiteY58" fmla="*/ 1701800 h 2210252"/>
                <a:gd name="connsiteX59" fmla="*/ 2755900 w 3467100"/>
                <a:gd name="connsiteY59" fmla="*/ 1714500 h 2210252"/>
                <a:gd name="connsiteX60" fmla="*/ 2806700 w 3467100"/>
                <a:gd name="connsiteY60" fmla="*/ 1790700 h 2210252"/>
                <a:gd name="connsiteX61" fmla="*/ 2819400 w 3467100"/>
                <a:gd name="connsiteY61" fmla="*/ 1828800 h 2210252"/>
                <a:gd name="connsiteX62" fmla="*/ 2882900 w 3467100"/>
                <a:gd name="connsiteY62" fmla="*/ 1905000 h 2210252"/>
                <a:gd name="connsiteX63" fmla="*/ 2921000 w 3467100"/>
                <a:gd name="connsiteY63" fmla="*/ 1930400 h 2210252"/>
                <a:gd name="connsiteX64" fmla="*/ 2984500 w 3467100"/>
                <a:gd name="connsiteY64" fmla="*/ 1981200 h 2210252"/>
                <a:gd name="connsiteX65" fmla="*/ 3060700 w 3467100"/>
                <a:gd name="connsiteY65" fmla="*/ 2032000 h 2210252"/>
                <a:gd name="connsiteX66" fmla="*/ 3098800 w 3467100"/>
                <a:gd name="connsiteY66" fmla="*/ 2057400 h 2210252"/>
                <a:gd name="connsiteX67" fmla="*/ 3136900 w 3467100"/>
                <a:gd name="connsiteY67" fmla="*/ 2082800 h 2210252"/>
                <a:gd name="connsiteX68" fmla="*/ 3175000 w 3467100"/>
                <a:gd name="connsiteY68" fmla="*/ 2095500 h 2210252"/>
                <a:gd name="connsiteX69" fmla="*/ 3187700 w 3467100"/>
                <a:gd name="connsiteY69" fmla="*/ 2133600 h 2210252"/>
                <a:gd name="connsiteX70" fmla="*/ 3263900 w 3467100"/>
                <a:gd name="connsiteY70" fmla="*/ 2159000 h 2210252"/>
                <a:gd name="connsiteX71" fmla="*/ 3302000 w 3467100"/>
                <a:gd name="connsiteY71" fmla="*/ 2171700 h 2210252"/>
                <a:gd name="connsiteX72" fmla="*/ 3340100 w 3467100"/>
                <a:gd name="connsiteY72" fmla="*/ 2197100 h 2210252"/>
                <a:gd name="connsiteX73" fmla="*/ 3467100 w 3467100"/>
                <a:gd name="connsiteY73" fmla="*/ 2209800 h 221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3467100" h="2210252">
                  <a:moveTo>
                    <a:pt x="0" y="1333500"/>
                  </a:moveTo>
                  <a:cubicBezTo>
                    <a:pt x="4233" y="1312333"/>
                    <a:pt x="9333" y="1291322"/>
                    <a:pt x="12700" y="1270000"/>
                  </a:cubicBezTo>
                  <a:cubicBezTo>
                    <a:pt x="22037" y="1210864"/>
                    <a:pt x="23580" y="1150281"/>
                    <a:pt x="38100" y="1092200"/>
                  </a:cubicBezTo>
                  <a:cubicBezTo>
                    <a:pt x="69073" y="968310"/>
                    <a:pt x="31254" y="1123008"/>
                    <a:pt x="63500" y="977900"/>
                  </a:cubicBezTo>
                  <a:cubicBezTo>
                    <a:pt x="67286" y="960861"/>
                    <a:pt x="71967" y="944033"/>
                    <a:pt x="76200" y="927100"/>
                  </a:cubicBezTo>
                  <a:cubicBezTo>
                    <a:pt x="80433" y="880533"/>
                    <a:pt x="85569" y="834040"/>
                    <a:pt x="88900" y="787400"/>
                  </a:cubicBezTo>
                  <a:cubicBezTo>
                    <a:pt x="94036" y="715492"/>
                    <a:pt x="95073" y="643295"/>
                    <a:pt x="101600" y="571500"/>
                  </a:cubicBezTo>
                  <a:cubicBezTo>
                    <a:pt x="103554" y="550003"/>
                    <a:pt x="109065" y="528941"/>
                    <a:pt x="114300" y="508000"/>
                  </a:cubicBezTo>
                  <a:cubicBezTo>
                    <a:pt x="132435" y="435459"/>
                    <a:pt x="123863" y="506203"/>
                    <a:pt x="139700" y="419100"/>
                  </a:cubicBezTo>
                  <a:cubicBezTo>
                    <a:pt x="145055" y="389649"/>
                    <a:pt x="143798" y="358872"/>
                    <a:pt x="152400" y="330200"/>
                  </a:cubicBezTo>
                  <a:cubicBezTo>
                    <a:pt x="156786" y="315580"/>
                    <a:pt x="171601" y="306048"/>
                    <a:pt x="177800" y="292100"/>
                  </a:cubicBezTo>
                  <a:cubicBezTo>
                    <a:pt x="222345" y="191874"/>
                    <a:pt x="172760" y="236193"/>
                    <a:pt x="241300" y="190500"/>
                  </a:cubicBezTo>
                  <a:cubicBezTo>
                    <a:pt x="251629" y="159512"/>
                    <a:pt x="254781" y="138919"/>
                    <a:pt x="279400" y="114300"/>
                  </a:cubicBezTo>
                  <a:cubicBezTo>
                    <a:pt x="301664" y="92036"/>
                    <a:pt x="326678" y="84463"/>
                    <a:pt x="355600" y="76200"/>
                  </a:cubicBezTo>
                  <a:cubicBezTo>
                    <a:pt x="372383" y="71405"/>
                    <a:pt x="389467" y="67733"/>
                    <a:pt x="406400" y="63500"/>
                  </a:cubicBezTo>
                  <a:cubicBezTo>
                    <a:pt x="419100" y="50800"/>
                    <a:pt x="429556" y="35363"/>
                    <a:pt x="444500" y="25400"/>
                  </a:cubicBezTo>
                  <a:cubicBezTo>
                    <a:pt x="455639" y="17974"/>
                    <a:pt x="469395" y="14901"/>
                    <a:pt x="482600" y="12700"/>
                  </a:cubicBezTo>
                  <a:cubicBezTo>
                    <a:pt x="520413" y="6398"/>
                    <a:pt x="558800" y="4233"/>
                    <a:pt x="596900" y="0"/>
                  </a:cubicBezTo>
                  <a:cubicBezTo>
                    <a:pt x="626533" y="4233"/>
                    <a:pt x="656632" y="5969"/>
                    <a:pt x="685800" y="12700"/>
                  </a:cubicBezTo>
                  <a:cubicBezTo>
                    <a:pt x="711888" y="18720"/>
                    <a:pt x="736600" y="29633"/>
                    <a:pt x="762000" y="38100"/>
                  </a:cubicBezTo>
                  <a:cubicBezTo>
                    <a:pt x="774700" y="42333"/>
                    <a:pt x="786747" y="49846"/>
                    <a:pt x="800100" y="50800"/>
                  </a:cubicBezTo>
                  <a:lnTo>
                    <a:pt x="977900" y="63500"/>
                  </a:lnTo>
                  <a:cubicBezTo>
                    <a:pt x="1073665" y="95422"/>
                    <a:pt x="955623" y="52361"/>
                    <a:pt x="1054100" y="101600"/>
                  </a:cubicBezTo>
                  <a:cubicBezTo>
                    <a:pt x="1083130" y="116115"/>
                    <a:pt x="1126717" y="119754"/>
                    <a:pt x="1155700" y="127000"/>
                  </a:cubicBezTo>
                  <a:cubicBezTo>
                    <a:pt x="1168687" y="130247"/>
                    <a:pt x="1181100" y="135467"/>
                    <a:pt x="1193800" y="139700"/>
                  </a:cubicBezTo>
                  <a:cubicBezTo>
                    <a:pt x="1277513" y="265269"/>
                    <a:pt x="1204463" y="189481"/>
                    <a:pt x="1282700" y="228600"/>
                  </a:cubicBezTo>
                  <a:cubicBezTo>
                    <a:pt x="1296352" y="235426"/>
                    <a:pt x="1306852" y="247801"/>
                    <a:pt x="1320800" y="254000"/>
                  </a:cubicBezTo>
                  <a:cubicBezTo>
                    <a:pt x="1345266" y="264874"/>
                    <a:pt x="1374723" y="264548"/>
                    <a:pt x="1397000" y="279400"/>
                  </a:cubicBezTo>
                  <a:lnTo>
                    <a:pt x="1473200" y="330200"/>
                  </a:lnTo>
                  <a:cubicBezTo>
                    <a:pt x="1485900" y="338667"/>
                    <a:pt x="1496820" y="350773"/>
                    <a:pt x="1511300" y="355600"/>
                  </a:cubicBezTo>
                  <a:cubicBezTo>
                    <a:pt x="1650251" y="401917"/>
                    <a:pt x="1439784" y="328048"/>
                    <a:pt x="1587500" y="393700"/>
                  </a:cubicBezTo>
                  <a:cubicBezTo>
                    <a:pt x="1611966" y="404574"/>
                    <a:pt x="1663700" y="419100"/>
                    <a:pt x="1663700" y="419100"/>
                  </a:cubicBezTo>
                  <a:cubicBezTo>
                    <a:pt x="1676400" y="431800"/>
                    <a:pt x="1690302" y="443402"/>
                    <a:pt x="1701800" y="457200"/>
                  </a:cubicBezTo>
                  <a:cubicBezTo>
                    <a:pt x="1711571" y="468926"/>
                    <a:pt x="1716407" y="484507"/>
                    <a:pt x="1727200" y="495300"/>
                  </a:cubicBezTo>
                  <a:cubicBezTo>
                    <a:pt x="1737993" y="506093"/>
                    <a:pt x="1752600" y="512233"/>
                    <a:pt x="1765300" y="520700"/>
                  </a:cubicBezTo>
                  <a:cubicBezTo>
                    <a:pt x="1773767" y="533400"/>
                    <a:pt x="1779213" y="548749"/>
                    <a:pt x="1790700" y="558800"/>
                  </a:cubicBezTo>
                  <a:cubicBezTo>
                    <a:pt x="1813674" y="578902"/>
                    <a:pt x="1866900" y="609600"/>
                    <a:pt x="1866900" y="609600"/>
                  </a:cubicBezTo>
                  <a:cubicBezTo>
                    <a:pt x="1875367" y="622300"/>
                    <a:pt x="1880381" y="638165"/>
                    <a:pt x="1892300" y="647700"/>
                  </a:cubicBezTo>
                  <a:cubicBezTo>
                    <a:pt x="1902753" y="656063"/>
                    <a:pt x="1920934" y="650934"/>
                    <a:pt x="1930400" y="660400"/>
                  </a:cubicBezTo>
                  <a:cubicBezTo>
                    <a:pt x="1951986" y="681986"/>
                    <a:pt x="1964267" y="711200"/>
                    <a:pt x="1981200" y="736600"/>
                  </a:cubicBezTo>
                  <a:cubicBezTo>
                    <a:pt x="1989667" y="749300"/>
                    <a:pt x="1995807" y="763907"/>
                    <a:pt x="2006600" y="774700"/>
                  </a:cubicBezTo>
                  <a:cubicBezTo>
                    <a:pt x="2019300" y="787400"/>
                    <a:pt x="2033202" y="799002"/>
                    <a:pt x="2044700" y="812800"/>
                  </a:cubicBezTo>
                  <a:cubicBezTo>
                    <a:pt x="2101080" y="880456"/>
                    <a:pt x="2044615" y="820267"/>
                    <a:pt x="2082800" y="889000"/>
                  </a:cubicBezTo>
                  <a:cubicBezTo>
                    <a:pt x="2126378" y="967441"/>
                    <a:pt x="2116044" y="953496"/>
                    <a:pt x="2171700" y="990600"/>
                  </a:cubicBezTo>
                  <a:cubicBezTo>
                    <a:pt x="2188633" y="1016000"/>
                    <a:pt x="2212847" y="1037840"/>
                    <a:pt x="2222500" y="1066800"/>
                  </a:cubicBezTo>
                  <a:cubicBezTo>
                    <a:pt x="2226733" y="1079500"/>
                    <a:pt x="2226837" y="1094447"/>
                    <a:pt x="2235200" y="1104900"/>
                  </a:cubicBezTo>
                  <a:cubicBezTo>
                    <a:pt x="2244735" y="1116819"/>
                    <a:pt x="2260600" y="1121833"/>
                    <a:pt x="2273300" y="1130300"/>
                  </a:cubicBezTo>
                  <a:cubicBezTo>
                    <a:pt x="2281767" y="1143000"/>
                    <a:pt x="2292501" y="1154452"/>
                    <a:pt x="2298700" y="1168400"/>
                  </a:cubicBezTo>
                  <a:cubicBezTo>
                    <a:pt x="2309574" y="1192866"/>
                    <a:pt x="2298700" y="1236133"/>
                    <a:pt x="2324100" y="1244600"/>
                  </a:cubicBezTo>
                  <a:lnTo>
                    <a:pt x="2362200" y="1257300"/>
                  </a:lnTo>
                  <a:lnTo>
                    <a:pt x="2413000" y="1333500"/>
                  </a:lnTo>
                  <a:cubicBezTo>
                    <a:pt x="2421467" y="1346200"/>
                    <a:pt x="2433573" y="1357120"/>
                    <a:pt x="2438400" y="1371600"/>
                  </a:cubicBezTo>
                  <a:cubicBezTo>
                    <a:pt x="2442633" y="1384300"/>
                    <a:pt x="2441634" y="1400234"/>
                    <a:pt x="2451100" y="1409700"/>
                  </a:cubicBezTo>
                  <a:cubicBezTo>
                    <a:pt x="2472686" y="1431286"/>
                    <a:pt x="2527300" y="1460500"/>
                    <a:pt x="2527300" y="1460500"/>
                  </a:cubicBezTo>
                  <a:cubicBezTo>
                    <a:pt x="2535767" y="1473200"/>
                    <a:pt x="2545874" y="1484948"/>
                    <a:pt x="2552700" y="1498600"/>
                  </a:cubicBezTo>
                  <a:cubicBezTo>
                    <a:pt x="2558687" y="1510574"/>
                    <a:pt x="2557037" y="1526247"/>
                    <a:pt x="2565400" y="1536700"/>
                  </a:cubicBezTo>
                  <a:cubicBezTo>
                    <a:pt x="2574935" y="1548619"/>
                    <a:pt x="2590800" y="1553633"/>
                    <a:pt x="2603500" y="1562100"/>
                  </a:cubicBezTo>
                  <a:lnTo>
                    <a:pt x="2654300" y="1638300"/>
                  </a:lnTo>
                  <a:cubicBezTo>
                    <a:pt x="2679700" y="1676400"/>
                    <a:pt x="2675467" y="1680633"/>
                    <a:pt x="2717800" y="1701800"/>
                  </a:cubicBezTo>
                  <a:cubicBezTo>
                    <a:pt x="2729774" y="1707787"/>
                    <a:pt x="2743200" y="1710267"/>
                    <a:pt x="2755900" y="1714500"/>
                  </a:cubicBezTo>
                  <a:cubicBezTo>
                    <a:pt x="2786097" y="1805092"/>
                    <a:pt x="2743279" y="1695568"/>
                    <a:pt x="2806700" y="1790700"/>
                  </a:cubicBezTo>
                  <a:cubicBezTo>
                    <a:pt x="2814126" y="1801839"/>
                    <a:pt x="2813413" y="1816826"/>
                    <a:pt x="2819400" y="1828800"/>
                  </a:cubicBezTo>
                  <a:cubicBezTo>
                    <a:pt x="2833671" y="1857343"/>
                    <a:pt x="2858825" y="1884938"/>
                    <a:pt x="2882900" y="1905000"/>
                  </a:cubicBezTo>
                  <a:cubicBezTo>
                    <a:pt x="2894626" y="1914771"/>
                    <a:pt x="2908300" y="1921933"/>
                    <a:pt x="2921000" y="1930400"/>
                  </a:cubicBezTo>
                  <a:cubicBezTo>
                    <a:pt x="2967932" y="2000798"/>
                    <a:pt x="2919548" y="1945116"/>
                    <a:pt x="2984500" y="1981200"/>
                  </a:cubicBezTo>
                  <a:cubicBezTo>
                    <a:pt x="3011185" y="1996025"/>
                    <a:pt x="3035300" y="2015067"/>
                    <a:pt x="3060700" y="2032000"/>
                  </a:cubicBezTo>
                  <a:lnTo>
                    <a:pt x="3098800" y="2057400"/>
                  </a:lnTo>
                  <a:cubicBezTo>
                    <a:pt x="3111500" y="2065867"/>
                    <a:pt x="3122420" y="2077973"/>
                    <a:pt x="3136900" y="2082800"/>
                  </a:cubicBezTo>
                  <a:lnTo>
                    <a:pt x="3175000" y="2095500"/>
                  </a:lnTo>
                  <a:cubicBezTo>
                    <a:pt x="3179233" y="2108200"/>
                    <a:pt x="3176807" y="2125819"/>
                    <a:pt x="3187700" y="2133600"/>
                  </a:cubicBezTo>
                  <a:cubicBezTo>
                    <a:pt x="3209487" y="2149162"/>
                    <a:pt x="3238500" y="2150533"/>
                    <a:pt x="3263900" y="2159000"/>
                  </a:cubicBezTo>
                  <a:cubicBezTo>
                    <a:pt x="3276600" y="2163233"/>
                    <a:pt x="3290861" y="2164274"/>
                    <a:pt x="3302000" y="2171700"/>
                  </a:cubicBezTo>
                  <a:cubicBezTo>
                    <a:pt x="3314700" y="2180167"/>
                    <a:pt x="3325808" y="2191741"/>
                    <a:pt x="3340100" y="2197100"/>
                  </a:cubicBezTo>
                  <a:cubicBezTo>
                    <a:pt x="3385036" y="2213951"/>
                    <a:pt x="3420570" y="2209800"/>
                    <a:pt x="3467100" y="2209800"/>
                  </a:cubicBezTo>
                </a:path>
              </a:pathLst>
            </a:custGeom>
            <a:noFill/>
            <a:ln w="63500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Down Arrow 29">
              <a:extLst>
                <a:ext uri="{FF2B5EF4-FFF2-40B4-BE49-F238E27FC236}">
                  <a16:creationId xmlns:a16="http://schemas.microsoft.com/office/drawing/2014/main" id="{0036A1D6-D0AE-4746-922B-C0EA3E4BA62D}"/>
                </a:ext>
              </a:extLst>
            </p:cNvPr>
            <p:cNvSpPr/>
            <p:nvPr/>
          </p:nvSpPr>
          <p:spPr>
            <a:xfrm flipV="1">
              <a:off x="1161147" y="1626139"/>
              <a:ext cx="537029" cy="441705"/>
            </a:xfrm>
            <a:prstGeom prst="down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Down Arrow 31">
              <a:extLst>
                <a:ext uri="{FF2B5EF4-FFF2-40B4-BE49-F238E27FC236}">
                  <a16:creationId xmlns:a16="http://schemas.microsoft.com/office/drawing/2014/main" id="{9ED38597-1272-47BE-AF42-4FDB0B33BC1A}"/>
                </a:ext>
              </a:extLst>
            </p:cNvPr>
            <p:cNvSpPr/>
            <p:nvPr/>
          </p:nvSpPr>
          <p:spPr>
            <a:xfrm flipV="1">
              <a:off x="2859321" y="2902852"/>
              <a:ext cx="537029" cy="441705"/>
            </a:xfrm>
            <a:prstGeom prst="down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Down Arrow 32">
              <a:extLst>
                <a:ext uri="{FF2B5EF4-FFF2-40B4-BE49-F238E27FC236}">
                  <a16:creationId xmlns:a16="http://schemas.microsoft.com/office/drawing/2014/main" id="{B0004D1C-8F57-4452-B385-985299995820}"/>
                </a:ext>
              </a:extLst>
            </p:cNvPr>
            <p:cNvSpPr/>
            <p:nvPr/>
          </p:nvSpPr>
          <p:spPr>
            <a:xfrm flipV="1">
              <a:off x="2155370" y="2025284"/>
              <a:ext cx="537029" cy="543744"/>
            </a:xfrm>
            <a:prstGeom prst="down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048E8F-52D7-48AC-8888-A120E5DBCFAA}"/>
              </a:ext>
            </a:extLst>
          </p:cNvPr>
          <p:cNvGrpSpPr/>
          <p:nvPr/>
        </p:nvGrpSpPr>
        <p:grpSpPr>
          <a:xfrm>
            <a:off x="4986958" y="2202348"/>
            <a:ext cx="2000250" cy="1171877"/>
            <a:chOff x="4546362" y="2096328"/>
            <a:chExt cx="3556000" cy="1555149"/>
          </a:xfrm>
        </p:grpSpPr>
        <p:sp>
          <p:nvSpPr>
            <p:cNvPr id="18" name="Freeform 39">
              <a:extLst>
                <a:ext uri="{FF2B5EF4-FFF2-40B4-BE49-F238E27FC236}">
                  <a16:creationId xmlns:a16="http://schemas.microsoft.com/office/drawing/2014/main" id="{3ED47611-8B9C-48C1-A3B3-AC00879A00AF}"/>
                </a:ext>
              </a:extLst>
            </p:cNvPr>
            <p:cNvSpPr/>
            <p:nvPr/>
          </p:nvSpPr>
          <p:spPr>
            <a:xfrm>
              <a:off x="4546362" y="2096328"/>
              <a:ext cx="3556000" cy="1555149"/>
            </a:xfrm>
            <a:custGeom>
              <a:avLst/>
              <a:gdLst>
                <a:gd name="connsiteX0" fmla="*/ 0 w 3556000"/>
                <a:gd name="connsiteY0" fmla="*/ 1555149 h 1555149"/>
                <a:gd name="connsiteX1" fmla="*/ 116114 w 3556000"/>
                <a:gd name="connsiteY1" fmla="*/ 1468064 h 1555149"/>
                <a:gd name="connsiteX2" fmla="*/ 203200 w 3556000"/>
                <a:gd name="connsiteY2" fmla="*/ 1410006 h 1555149"/>
                <a:gd name="connsiteX3" fmla="*/ 246743 w 3556000"/>
                <a:gd name="connsiteY3" fmla="*/ 1380978 h 1555149"/>
                <a:gd name="connsiteX4" fmla="*/ 304800 w 3556000"/>
                <a:gd name="connsiteY4" fmla="*/ 1250349 h 1555149"/>
                <a:gd name="connsiteX5" fmla="*/ 333828 w 3556000"/>
                <a:gd name="connsiteY5" fmla="*/ 1192292 h 1555149"/>
                <a:gd name="connsiteX6" fmla="*/ 362857 w 3556000"/>
                <a:gd name="connsiteY6" fmla="*/ 1105206 h 1555149"/>
                <a:gd name="connsiteX7" fmla="*/ 406400 w 3556000"/>
                <a:gd name="connsiteY7" fmla="*/ 1018121 h 1555149"/>
                <a:gd name="connsiteX8" fmla="*/ 435428 w 3556000"/>
                <a:gd name="connsiteY8" fmla="*/ 872978 h 1555149"/>
                <a:gd name="connsiteX9" fmla="*/ 464457 w 3556000"/>
                <a:gd name="connsiteY9" fmla="*/ 829435 h 1555149"/>
                <a:gd name="connsiteX10" fmla="*/ 493485 w 3556000"/>
                <a:gd name="connsiteY10" fmla="*/ 698806 h 1555149"/>
                <a:gd name="connsiteX11" fmla="*/ 522514 w 3556000"/>
                <a:gd name="connsiteY11" fmla="*/ 582692 h 1555149"/>
                <a:gd name="connsiteX12" fmla="*/ 551543 w 3556000"/>
                <a:gd name="connsiteY12" fmla="*/ 423035 h 1555149"/>
                <a:gd name="connsiteX13" fmla="*/ 595085 w 3556000"/>
                <a:gd name="connsiteY13" fmla="*/ 248864 h 1555149"/>
                <a:gd name="connsiteX14" fmla="*/ 638628 w 3556000"/>
                <a:gd name="connsiteY14" fmla="*/ 234349 h 1555149"/>
                <a:gd name="connsiteX15" fmla="*/ 682171 w 3556000"/>
                <a:gd name="connsiteY15" fmla="*/ 190806 h 1555149"/>
                <a:gd name="connsiteX16" fmla="*/ 725714 w 3556000"/>
                <a:gd name="connsiteY16" fmla="*/ 161778 h 1555149"/>
                <a:gd name="connsiteX17" fmla="*/ 798285 w 3556000"/>
                <a:gd name="connsiteY17" fmla="*/ 103721 h 1555149"/>
                <a:gd name="connsiteX18" fmla="*/ 841828 w 3556000"/>
                <a:gd name="connsiteY18" fmla="*/ 74692 h 1555149"/>
                <a:gd name="connsiteX19" fmla="*/ 1103085 w 3556000"/>
                <a:gd name="connsiteY19" fmla="*/ 31149 h 1555149"/>
                <a:gd name="connsiteX20" fmla="*/ 1204685 w 3556000"/>
                <a:gd name="connsiteY20" fmla="*/ 2121 h 1555149"/>
                <a:gd name="connsiteX21" fmla="*/ 1451428 w 3556000"/>
                <a:gd name="connsiteY21" fmla="*/ 16635 h 1555149"/>
                <a:gd name="connsiteX22" fmla="*/ 1538514 w 3556000"/>
                <a:gd name="connsiteY22" fmla="*/ 31149 h 1555149"/>
                <a:gd name="connsiteX23" fmla="*/ 1799771 w 3556000"/>
                <a:gd name="connsiteY23" fmla="*/ 45664 h 1555149"/>
                <a:gd name="connsiteX24" fmla="*/ 1843314 w 3556000"/>
                <a:gd name="connsiteY24" fmla="*/ 74692 h 1555149"/>
                <a:gd name="connsiteX25" fmla="*/ 1930400 w 3556000"/>
                <a:gd name="connsiteY25" fmla="*/ 103721 h 1555149"/>
                <a:gd name="connsiteX26" fmla="*/ 2061028 w 3556000"/>
                <a:gd name="connsiteY26" fmla="*/ 147264 h 1555149"/>
                <a:gd name="connsiteX27" fmla="*/ 2104571 w 3556000"/>
                <a:gd name="connsiteY27" fmla="*/ 161778 h 1555149"/>
                <a:gd name="connsiteX28" fmla="*/ 2148114 w 3556000"/>
                <a:gd name="connsiteY28" fmla="*/ 176292 h 1555149"/>
                <a:gd name="connsiteX29" fmla="*/ 2278743 w 3556000"/>
                <a:gd name="connsiteY29" fmla="*/ 263378 h 1555149"/>
                <a:gd name="connsiteX30" fmla="*/ 2322285 w 3556000"/>
                <a:gd name="connsiteY30" fmla="*/ 292406 h 1555149"/>
                <a:gd name="connsiteX31" fmla="*/ 2365828 w 3556000"/>
                <a:gd name="connsiteY31" fmla="*/ 306921 h 1555149"/>
                <a:gd name="connsiteX32" fmla="*/ 2452914 w 3556000"/>
                <a:gd name="connsiteY32" fmla="*/ 364978 h 1555149"/>
                <a:gd name="connsiteX33" fmla="*/ 2569028 w 3556000"/>
                <a:gd name="connsiteY33" fmla="*/ 394006 h 1555149"/>
                <a:gd name="connsiteX34" fmla="*/ 2612571 w 3556000"/>
                <a:gd name="connsiteY34" fmla="*/ 423035 h 1555149"/>
                <a:gd name="connsiteX35" fmla="*/ 2641600 w 3556000"/>
                <a:gd name="connsiteY35" fmla="*/ 466578 h 1555149"/>
                <a:gd name="connsiteX36" fmla="*/ 2685143 w 3556000"/>
                <a:gd name="connsiteY36" fmla="*/ 481092 h 1555149"/>
                <a:gd name="connsiteX37" fmla="*/ 2772228 w 3556000"/>
                <a:gd name="connsiteY37" fmla="*/ 539149 h 1555149"/>
                <a:gd name="connsiteX38" fmla="*/ 2844800 w 3556000"/>
                <a:gd name="connsiteY38" fmla="*/ 597206 h 1555149"/>
                <a:gd name="connsiteX39" fmla="*/ 2917371 w 3556000"/>
                <a:gd name="connsiteY39" fmla="*/ 669778 h 1555149"/>
                <a:gd name="connsiteX40" fmla="*/ 2989943 w 3556000"/>
                <a:gd name="connsiteY40" fmla="*/ 727835 h 1555149"/>
                <a:gd name="connsiteX41" fmla="*/ 3018971 w 3556000"/>
                <a:gd name="connsiteY41" fmla="*/ 771378 h 1555149"/>
                <a:gd name="connsiteX42" fmla="*/ 3106057 w 3556000"/>
                <a:gd name="connsiteY42" fmla="*/ 829435 h 1555149"/>
                <a:gd name="connsiteX43" fmla="*/ 3193143 w 3556000"/>
                <a:gd name="connsiteY43" fmla="*/ 872978 h 1555149"/>
                <a:gd name="connsiteX44" fmla="*/ 3207657 w 3556000"/>
                <a:gd name="connsiteY44" fmla="*/ 916521 h 1555149"/>
                <a:gd name="connsiteX45" fmla="*/ 3280228 w 3556000"/>
                <a:gd name="connsiteY45" fmla="*/ 989092 h 1555149"/>
                <a:gd name="connsiteX46" fmla="*/ 3367314 w 3556000"/>
                <a:gd name="connsiteY46" fmla="*/ 1018121 h 1555149"/>
                <a:gd name="connsiteX47" fmla="*/ 3425371 w 3556000"/>
                <a:gd name="connsiteY47" fmla="*/ 1105206 h 1555149"/>
                <a:gd name="connsiteX48" fmla="*/ 3512457 w 3556000"/>
                <a:gd name="connsiteY48" fmla="*/ 1134235 h 1555149"/>
                <a:gd name="connsiteX49" fmla="*/ 3556000 w 3556000"/>
                <a:gd name="connsiteY49" fmla="*/ 1177778 h 155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556000" h="1555149">
                  <a:moveTo>
                    <a:pt x="0" y="1555149"/>
                  </a:moveTo>
                  <a:cubicBezTo>
                    <a:pt x="199243" y="1435602"/>
                    <a:pt x="-26737" y="1579170"/>
                    <a:pt x="116114" y="1468064"/>
                  </a:cubicBezTo>
                  <a:cubicBezTo>
                    <a:pt x="143653" y="1446645"/>
                    <a:pt x="174171" y="1429359"/>
                    <a:pt x="203200" y="1410006"/>
                  </a:cubicBezTo>
                  <a:lnTo>
                    <a:pt x="246743" y="1380978"/>
                  </a:lnTo>
                  <a:cubicBezTo>
                    <a:pt x="332129" y="1252897"/>
                    <a:pt x="201169" y="1457615"/>
                    <a:pt x="304800" y="1250349"/>
                  </a:cubicBezTo>
                  <a:cubicBezTo>
                    <a:pt x="314476" y="1230997"/>
                    <a:pt x="325792" y="1212381"/>
                    <a:pt x="333828" y="1192292"/>
                  </a:cubicBezTo>
                  <a:cubicBezTo>
                    <a:pt x="345192" y="1163882"/>
                    <a:pt x="345884" y="1130666"/>
                    <a:pt x="362857" y="1105206"/>
                  </a:cubicBezTo>
                  <a:cubicBezTo>
                    <a:pt x="400372" y="1048934"/>
                    <a:pt x="386369" y="1078212"/>
                    <a:pt x="406400" y="1018121"/>
                  </a:cubicBezTo>
                  <a:cubicBezTo>
                    <a:pt x="409674" y="998476"/>
                    <a:pt x="423618" y="900534"/>
                    <a:pt x="435428" y="872978"/>
                  </a:cubicBezTo>
                  <a:cubicBezTo>
                    <a:pt x="442300" y="856944"/>
                    <a:pt x="454781" y="843949"/>
                    <a:pt x="464457" y="829435"/>
                  </a:cubicBezTo>
                  <a:cubicBezTo>
                    <a:pt x="497132" y="731407"/>
                    <a:pt x="459422" y="852085"/>
                    <a:pt x="493485" y="698806"/>
                  </a:cubicBezTo>
                  <a:cubicBezTo>
                    <a:pt x="524393" y="559721"/>
                    <a:pt x="491146" y="786590"/>
                    <a:pt x="522514" y="582692"/>
                  </a:cubicBezTo>
                  <a:cubicBezTo>
                    <a:pt x="545959" y="430299"/>
                    <a:pt x="521934" y="511857"/>
                    <a:pt x="551543" y="423035"/>
                  </a:cubicBezTo>
                  <a:cubicBezTo>
                    <a:pt x="553737" y="409869"/>
                    <a:pt x="574790" y="255629"/>
                    <a:pt x="595085" y="248864"/>
                  </a:cubicBezTo>
                  <a:lnTo>
                    <a:pt x="638628" y="234349"/>
                  </a:lnTo>
                  <a:cubicBezTo>
                    <a:pt x="653142" y="219835"/>
                    <a:pt x="666402" y="203947"/>
                    <a:pt x="682171" y="190806"/>
                  </a:cubicBezTo>
                  <a:cubicBezTo>
                    <a:pt x="695572" y="179639"/>
                    <a:pt x="713379" y="174113"/>
                    <a:pt x="725714" y="161778"/>
                  </a:cubicBezTo>
                  <a:cubicBezTo>
                    <a:pt x="791366" y="96126"/>
                    <a:pt x="713517" y="131977"/>
                    <a:pt x="798285" y="103721"/>
                  </a:cubicBezTo>
                  <a:cubicBezTo>
                    <a:pt x="812799" y="94045"/>
                    <a:pt x="825887" y="81777"/>
                    <a:pt x="841828" y="74692"/>
                  </a:cubicBezTo>
                  <a:cubicBezTo>
                    <a:pt x="940378" y="30892"/>
                    <a:pt x="981822" y="41255"/>
                    <a:pt x="1103085" y="31149"/>
                  </a:cubicBezTo>
                  <a:cubicBezTo>
                    <a:pt x="1325119" y="86659"/>
                    <a:pt x="998802" y="22710"/>
                    <a:pt x="1204685" y="2121"/>
                  </a:cubicBezTo>
                  <a:cubicBezTo>
                    <a:pt x="1286666" y="-6077"/>
                    <a:pt x="1369180" y="11797"/>
                    <a:pt x="1451428" y="16635"/>
                  </a:cubicBezTo>
                  <a:cubicBezTo>
                    <a:pt x="1480457" y="21473"/>
                    <a:pt x="1509187" y="28705"/>
                    <a:pt x="1538514" y="31149"/>
                  </a:cubicBezTo>
                  <a:cubicBezTo>
                    <a:pt x="1625433" y="38392"/>
                    <a:pt x="1713428" y="33329"/>
                    <a:pt x="1799771" y="45664"/>
                  </a:cubicBezTo>
                  <a:cubicBezTo>
                    <a:pt x="1817040" y="48131"/>
                    <a:pt x="1827374" y="67607"/>
                    <a:pt x="1843314" y="74692"/>
                  </a:cubicBezTo>
                  <a:cubicBezTo>
                    <a:pt x="1871276" y="87119"/>
                    <a:pt x="1901371" y="94045"/>
                    <a:pt x="1930400" y="103721"/>
                  </a:cubicBezTo>
                  <a:lnTo>
                    <a:pt x="2061028" y="147264"/>
                  </a:lnTo>
                  <a:lnTo>
                    <a:pt x="2104571" y="161778"/>
                  </a:lnTo>
                  <a:lnTo>
                    <a:pt x="2148114" y="176292"/>
                  </a:lnTo>
                  <a:lnTo>
                    <a:pt x="2278743" y="263378"/>
                  </a:lnTo>
                  <a:cubicBezTo>
                    <a:pt x="2293257" y="273054"/>
                    <a:pt x="2305737" y="286890"/>
                    <a:pt x="2322285" y="292406"/>
                  </a:cubicBezTo>
                  <a:cubicBezTo>
                    <a:pt x="2336799" y="297244"/>
                    <a:pt x="2352454" y="299491"/>
                    <a:pt x="2365828" y="306921"/>
                  </a:cubicBezTo>
                  <a:cubicBezTo>
                    <a:pt x="2396326" y="323864"/>
                    <a:pt x="2418703" y="358136"/>
                    <a:pt x="2452914" y="364978"/>
                  </a:cubicBezTo>
                  <a:cubicBezTo>
                    <a:pt x="2540487" y="382492"/>
                    <a:pt x="2502082" y="371691"/>
                    <a:pt x="2569028" y="394006"/>
                  </a:cubicBezTo>
                  <a:cubicBezTo>
                    <a:pt x="2583542" y="403682"/>
                    <a:pt x="2600236" y="410700"/>
                    <a:pt x="2612571" y="423035"/>
                  </a:cubicBezTo>
                  <a:cubicBezTo>
                    <a:pt x="2624906" y="435370"/>
                    <a:pt x="2627978" y="455681"/>
                    <a:pt x="2641600" y="466578"/>
                  </a:cubicBezTo>
                  <a:cubicBezTo>
                    <a:pt x="2653547" y="476135"/>
                    <a:pt x="2670629" y="476254"/>
                    <a:pt x="2685143" y="481092"/>
                  </a:cubicBezTo>
                  <a:cubicBezTo>
                    <a:pt x="2714171" y="500444"/>
                    <a:pt x="2752876" y="510121"/>
                    <a:pt x="2772228" y="539149"/>
                  </a:cubicBezTo>
                  <a:cubicBezTo>
                    <a:pt x="2809744" y="595422"/>
                    <a:pt x="2784708" y="577176"/>
                    <a:pt x="2844800" y="597206"/>
                  </a:cubicBezTo>
                  <a:cubicBezTo>
                    <a:pt x="2922205" y="713316"/>
                    <a:pt x="2820613" y="573020"/>
                    <a:pt x="2917371" y="669778"/>
                  </a:cubicBezTo>
                  <a:cubicBezTo>
                    <a:pt x="2983022" y="735429"/>
                    <a:pt x="2905175" y="699580"/>
                    <a:pt x="2989943" y="727835"/>
                  </a:cubicBezTo>
                  <a:cubicBezTo>
                    <a:pt x="2999619" y="742349"/>
                    <a:pt x="3005843" y="759891"/>
                    <a:pt x="3018971" y="771378"/>
                  </a:cubicBezTo>
                  <a:cubicBezTo>
                    <a:pt x="3045227" y="794352"/>
                    <a:pt x="3077028" y="810083"/>
                    <a:pt x="3106057" y="829435"/>
                  </a:cubicBezTo>
                  <a:cubicBezTo>
                    <a:pt x="3162331" y="866951"/>
                    <a:pt x="3133050" y="852947"/>
                    <a:pt x="3193143" y="872978"/>
                  </a:cubicBezTo>
                  <a:cubicBezTo>
                    <a:pt x="3197981" y="887492"/>
                    <a:pt x="3200815" y="902837"/>
                    <a:pt x="3207657" y="916521"/>
                  </a:cubicBezTo>
                  <a:cubicBezTo>
                    <a:pt x="3225627" y="952463"/>
                    <a:pt x="3242904" y="972504"/>
                    <a:pt x="3280228" y="989092"/>
                  </a:cubicBezTo>
                  <a:cubicBezTo>
                    <a:pt x="3308190" y="1001519"/>
                    <a:pt x="3367314" y="1018121"/>
                    <a:pt x="3367314" y="1018121"/>
                  </a:cubicBezTo>
                  <a:cubicBezTo>
                    <a:pt x="3386666" y="1047149"/>
                    <a:pt x="3392274" y="1094173"/>
                    <a:pt x="3425371" y="1105206"/>
                  </a:cubicBezTo>
                  <a:lnTo>
                    <a:pt x="3512457" y="1134235"/>
                  </a:lnTo>
                  <a:cubicBezTo>
                    <a:pt x="3530031" y="1186958"/>
                    <a:pt x="3511672" y="1177778"/>
                    <a:pt x="3556000" y="1177778"/>
                  </a:cubicBezTo>
                </a:path>
              </a:pathLst>
            </a:custGeom>
            <a:noFill/>
            <a:ln w="63500" cap="flat" cmpd="sng" algn="ctr">
              <a:solidFill>
                <a:srgbClr val="FF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Down Arrow 40">
              <a:extLst>
                <a:ext uri="{FF2B5EF4-FFF2-40B4-BE49-F238E27FC236}">
                  <a16:creationId xmlns:a16="http://schemas.microsoft.com/office/drawing/2014/main" id="{A9EA62FB-71AF-4807-844C-4C6C03E1CFED}"/>
                </a:ext>
              </a:extLst>
            </p:cNvPr>
            <p:cNvSpPr/>
            <p:nvPr/>
          </p:nvSpPr>
          <p:spPr>
            <a:xfrm flipV="1">
              <a:off x="5225810" y="2230283"/>
              <a:ext cx="537029" cy="956736"/>
            </a:xfrm>
            <a:prstGeom prst="down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Down Arrow 41">
              <a:extLst>
                <a:ext uri="{FF2B5EF4-FFF2-40B4-BE49-F238E27FC236}">
                  <a16:creationId xmlns:a16="http://schemas.microsoft.com/office/drawing/2014/main" id="{8D198E2F-4FC0-4E0F-907A-C2D5AF359B31}"/>
                </a:ext>
              </a:extLst>
            </p:cNvPr>
            <p:cNvSpPr/>
            <p:nvPr/>
          </p:nvSpPr>
          <p:spPr>
            <a:xfrm flipV="1">
              <a:off x="5949710" y="2227210"/>
              <a:ext cx="537029" cy="800152"/>
            </a:xfrm>
            <a:prstGeom prst="down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Down Arrow 42">
              <a:extLst>
                <a:ext uri="{FF2B5EF4-FFF2-40B4-BE49-F238E27FC236}">
                  <a16:creationId xmlns:a16="http://schemas.microsoft.com/office/drawing/2014/main" id="{D388976A-CB6D-4913-A2AD-5AF46FF5097B}"/>
                </a:ext>
              </a:extLst>
            </p:cNvPr>
            <p:cNvSpPr/>
            <p:nvPr/>
          </p:nvSpPr>
          <p:spPr>
            <a:xfrm flipV="1">
              <a:off x="6635064" y="2446711"/>
              <a:ext cx="537029" cy="441705"/>
            </a:xfrm>
            <a:prstGeom prst="down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CD0AAB-7E91-4B14-818E-4BF7B96AB402}"/>
              </a:ext>
            </a:extLst>
          </p:cNvPr>
          <p:cNvGrpSpPr/>
          <p:nvPr/>
        </p:nvGrpSpPr>
        <p:grpSpPr>
          <a:xfrm>
            <a:off x="2945633" y="2334885"/>
            <a:ext cx="5813156" cy="1012199"/>
            <a:chOff x="688005" y="2265690"/>
            <a:chExt cx="7750875" cy="1349599"/>
          </a:xfrm>
        </p:grpSpPr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677D0369-6A7E-4726-A8EA-6FC4869B2943}"/>
                </a:ext>
              </a:extLst>
            </p:cNvPr>
            <p:cNvSpPr/>
            <p:nvPr/>
          </p:nvSpPr>
          <p:spPr>
            <a:xfrm rot="476915">
              <a:off x="6250852" y="2458217"/>
              <a:ext cx="2188028" cy="1157072"/>
            </a:xfrm>
            <a:custGeom>
              <a:avLst/>
              <a:gdLst>
                <a:gd name="connsiteX0" fmla="*/ 0 w 2917371"/>
                <a:gd name="connsiteY0" fmla="*/ 899885 h 899885"/>
                <a:gd name="connsiteX1" fmla="*/ 116114 w 2917371"/>
                <a:gd name="connsiteY1" fmla="*/ 841828 h 899885"/>
                <a:gd name="connsiteX2" fmla="*/ 145143 w 2917371"/>
                <a:gd name="connsiteY2" fmla="*/ 798285 h 899885"/>
                <a:gd name="connsiteX3" fmla="*/ 188685 w 2917371"/>
                <a:gd name="connsiteY3" fmla="*/ 711200 h 899885"/>
                <a:gd name="connsiteX4" fmla="*/ 217714 w 2917371"/>
                <a:gd name="connsiteY4" fmla="*/ 624114 h 899885"/>
                <a:gd name="connsiteX5" fmla="*/ 232228 w 2917371"/>
                <a:gd name="connsiteY5" fmla="*/ 580571 h 899885"/>
                <a:gd name="connsiteX6" fmla="*/ 261257 w 2917371"/>
                <a:gd name="connsiteY6" fmla="*/ 537028 h 899885"/>
                <a:gd name="connsiteX7" fmla="*/ 290285 w 2917371"/>
                <a:gd name="connsiteY7" fmla="*/ 449943 h 899885"/>
                <a:gd name="connsiteX8" fmla="*/ 304800 w 2917371"/>
                <a:gd name="connsiteY8" fmla="*/ 406400 h 899885"/>
                <a:gd name="connsiteX9" fmla="*/ 319314 w 2917371"/>
                <a:gd name="connsiteY9" fmla="*/ 333828 h 899885"/>
                <a:gd name="connsiteX10" fmla="*/ 348343 w 2917371"/>
                <a:gd name="connsiteY10" fmla="*/ 232228 h 899885"/>
                <a:gd name="connsiteX11" fmla="*/ 391885 w 2917371"/>
                <a:gd name="connsiteY11" fmla="*/ 217714 h 899885"/>
                <a:gd name="connsiteX12" fmla="*/ 464457 w 2917371"/>
                <a:gd name="connsiteY12" fmla="*/ 159657 h 899885"/>
                <a:gd name="connsiteX13" fmla="*/ 508000 w 2917371"/>
                <a:gd name="connsiteY13" fmla="*/ 130628 h 899885"/>
                <a:gd name="connsiteX14" fmla="*/ 682171 w 2917371"/>
                <a:gd name="connsiteY14" fmla="*/ 87085 h 899885"/>
                <a:gd name="connsiteX15" fmla="*/ 754743 w 2917371"/>
                <a:gd name="connsiteY15" fmla="*/ 101600 h 899885"/>
                <a:gd name="connsiteX16" fmla="*/ 841828 w 2917371"/>
                <a:gd name="connsiteY16" fmla="*/ 116114 h 899885"/>
                <a:gd name="connsiteX17" fmla="*/ 885371 w 2917371"/>
                <a:gd name="connsiteY17" fmla="*/ 145143 h 899885"/>
                <a:gd name="connsiteX18" fmla="*/ 986971 w 2917371"/>
                <a:gd name="connsiteY18" fmla="*/ 159657 h 899885"/>
                <a:gd name="connsiteX19" fmla="*/ 1117600 w 2917371"/>
                <a:gd name="connsiteY19" fmla="*/ 203200 h 899885"/>
                <a:gd name="connsiteX20" fmla="*/ 1161143 w 2917371"/>
                <a:gd name="connsiteY20" fmla="*/ 217714 h 899885"/>
                <a:gd name="connsiteX21" fmla="*/ 1248228 w 2917371"/>
                <a:gd name="connsiteY21" fmla="*/ 188685 h 899885"/>
                <a:gd name="connsiteX22" fmla="*/ 1335314 w 2917371"/>
                <a:gd name="connsiteY22" fmla="*/ 130628 h 899885"/>
                <a:gd name="connsiteX23" fmla="*/ 1364343 w 2917371"/>
                <a:gd name="connsiteY23" fmla="*/ 87085 h 899885"/>
                <a:gd name="connsiteX24" fmla="*/ 1451428 w 2917371"/>
                <a:gd name="connsiteY24" fmla="*/ 14514 h 899885"/>
                <a:gd name="connsiteX25" fmla="*/ 1494971 w 2917371"/>
                <a:gd name="connsiteY25" fmla="*/ 0 h 899885"/>
                <a:gd name="connsiteX26" fmla="*/ 1915885 w 2917371"/>
                <a:gd name="connsiteY26" fmla="*/ 14514 h 899885"/>
                <a:gd name="connsiteX27" fmla="*/ 1959428 w 2917371"/>
                <a:gd name="connsiteY27" fmla="*/ 43543 h 899885"/>
                <a:gd name="connsiteX28" fmla="*/ 1988457 w 2917371"/>
                <a:gd name="connsiteY28" fmla="*/ 87085 h 899885"/>
                <a:gd name="connsiteX29" fmla="*/ 2119085 w 2917371"/>
                <a:gd name="connsiteY29" fmla="*/ 145143 h 899885"/>
                <a:gd name="connsiteX30" fmla="*/ 2162628 w 2917371"/>
                <a:gd name="connsiteY30" fmla="*/ 159657 h 899885"/>
                <a:gd name="connsiteX31" fmla="*/ 2206171 w 2917371"/>
                <a:gd name="connsiteY31" fmla="*/ 174171 h 899885"/>
                <a:gd name="connsiteX32" fmla="*/ 2249714 w 2917371"/>
                <a:gd name="connsiteY32" fmla="*/ 203200 h 899885"/>
                <a:gd name="connsiteX33" fmla="*/ 2293257 w 2917371"/>
                <a:gd name="connsiteY33" fmla="*/ 246743 h 899885"/>
                <a:gd name="connsiteX34" fmla="*/ 2336800 w 2917371"/>
                <a:gd name="connsiteY34" fmla="*/ 261257 h 899885"/>
                <a:gd name="connsiteX35" fmla="*/ 2380343 w 2917371"/>
                <a:gd name="connsiteY35" fmla="*/ 290285 h 899885"/>
                <a:gd name="connsiteX36" fmla="*/ 2510971 w 2917371"/>
                <a:gd name="connsiteY36" fmla="*/ 275771 h 899885"/>
                <a:gd name="connsiteX37" fmla="*/ 2540000 w 2917371"/>
                <a:gd name="connsiteY37" fmla="*/ 232228 h 899885"/>
                <a:gd name="connsiteX38" fmla="*/ 2583543 w 2917371"/>
                <a:gd name="connsiteY38" fmla="*/ 217714 h 899885"/>
                <a:gd name="connsiteX39" fmla="*/ 2641600 w 2917371"/>
                <a:gd name="connsiteY39" fmla="*/ 159657 h 899885"/>
                <a:gd name="connsiteX40" fmla="*/ 2685143 w 2917371"/>
                <a:gd name="connsiteY40" fmla="*/ 116114 h 899885"/>
                <a:gd name="connsiteX41" fmla="*/ 2728685 w 2917371"/>
                <a:gd name="connsiteY41" fmla="*/ 101600 h 899885"/>
                <a:gd name="connsiteX42" fmla="*/ 2917371 w 2917371"/>
                <a:gd name="connsiteY42" fmla="*/ 101600 h 899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17371" h="899885">
                  <a:moveTo>
                    <a:pt x="0" y="899885"/>
                  </a:moveTo>
                  <a:cubicBezTo>
                    <a:pt x="34652" y="886024"/>
                    <a:pt x="87126" y="870816"/>
                    <a:pt x="116114" y="841828"/>
                  </a:cubicBezTo>
                  <a:cubicBezTo>
                    <a:pt x="128449" y="829493"/>
                    <a:pt x="135467" y="812799"/>
                    <a:pt x="145143" y="798285"/>
                  </a:cubicBezTo>
                  <a:cubicBezTo>
                    <a:pt x="198075" y="639490"/>
                    <a:pt x="113657" y="880014"/>
                    <a:pt x="188685" y="711200"/>
                  </a:cubicBezTo>
                  <a:cubicBezTo>
                    <a:pt x="201112" y="683238"/>
                    <a:pt x="208038" y="653143"/>
                    <a:pt x="217714" y="624114"/>
                  </a:cubicBezTo>
                  <a:cubicBezTo>
                    <a:pt x="222552" y="609600"/>
                    <a:pt x="223741" y="593301"/>
                    <a:pt x="232228" y="580571"/>
                  </a:cubicBezTo>
                  <a:lnTo>
                    <a:pt x="261257" y="537028"/>
                  </a:lnTo>
                  <a:lnTo>
                    <a:pt x="290285" y="449943"/>
                  </a:lnTo>
                  <a:cubicBezTo>
                    <a:pt x="295123" y="435429"/>
                    <a:pt x="301800" y="421402"/>
                    <a:pt x="304800" y="406400"/>
                  </a:cubicBezTo>
                  <a:cubicBezTo>
                    <a:pt x="309638" y="382209"/>
                    <a:pt x="313963" y="357910"/>
                    <a:pt x="319314" y="333828"/>
                  </a:cubicBezTo>
                  <a:cubicBezTo>
                    <a:pt x="319422" y="333341"/>
                    <a:pt x="341414" y="239157"/>
                    <a:pt x="348343" y="232228"/>
                  </a:cubicBezTo>
                  <a:cubicBezTo>
                    <a:pt x="359161" y="221410"/>
                    <a:pt x="377371" y="222552"/>
                    <a:pt x="391885" y="217714"/>
                  </a:cubicBezTo>
                  <a:cubicBezTo>
                    <a:pt x="440821" y="144311"/>
                    <a:pt x="394349" y="194711"/>
                    <a:pt x="464457" y="159657"/>
                  </a:cubicBezTo>
                  <a:cubicBezTo>
                    <a:pt x="480059" y="151856"/>
                    <a:pt x="492059" y="137713"/>
                    <a:pt x="508000" y="130628"/>
                  </a:cubicBezTo>
                  <a:cubicBezTo>
                    <a:pt x="576999" y="99962"/>
                    <a:pt x="609149" y="99256"/>
                    <a:pt x="682171" y="87085"/>
                  </a:cubicBezTo>
                  <a:lnTo>
                    <a:pt x="754743" y="101600"/>
                  </a:lnTo>
                  <a:cubicBezTo>
                    <a:pt x="783697" y="106864"/>
                    <a:pt x="813909" y="106808"/>
                    <a:pt x="841828" y="116114"/>
                  </a:cubicBezTo>
                  <a:cubicBezTo>
                    <a:pt x="858377" y="121630"/>
                    <a:pt x="868663" y="140130"/>
                    <a:pt x="885371" y="145143"/>
                  </a:cubicBezTo>
                  <a:cubicBezTo>
                    <a:pt x="918139" y="154973"/>
                    <a:pt x="953104" y="154819"/>
                    <a:pt x="986971" y="159657"/>
                  </a:cubicBezTo>
                  <a:lnTo>
                    <a:pt x="1117600" y="203200"/>
                  </a:lnTo>
                  <a:lnTo>
                    <a:pt x="1161143" y="217714"/>
                  </a:lnTo>
                  <a:cubicBezTo>
                    <a:pt x="1190171" y="208038"/>
                    <a:pt x="1222768" y="205658"/>
                    <a:pt x="1248228" y="188685"/>
                  </a:cubicBezTo>
                  <a:lnTo>
                    <a:pt x="1335314" y="130628"/>
                  </a:lnTo>
                  <a:cubicBezTo>
                    <a:pt x="1344990" y="116114"/>
                    <a:pt x="1353176" y="100486"/>
                    <a:pt x="1364343" y="87085"/>
                  </a:cubicBezTo>
                  <a:cubicBezTo>
                    <a:pt x="1387271" y="59572"/>
                    <a:pt x="1418809" y="30824"/>
                    <a:pt x="1451428" y="14514"/>
                  </a:cubicBezTo>
                  <a:cubicBezTo>
                    <a:pt x="1465112" y="7672"/>
                    <a:pt x="1480457" y="4838"/>
                    <a:pt x="1494971" y="0"/>
                  </a:cubicBezTo>
                  <a:cubicBezTo>
                    <a:pt x="1635276" y="4838"/>
                    <a:pt x="1776110" y="1410"/>
                    <a:pt x="1915885" y="14514"/>
                  </a:cubicBezTo>
                  <a:cubicBezTo>
                    <a:pt x="1933253" y="16142"/>
                    <a:pt x="1947093" y="31208"/>
                    <a:pt x="1959428" y="43543"/>
                  </a:cubicBezTo>
                  <a:cubicBezTo>
                    <a:pt x="1971763" y="55878"/>
                    <a:pt x="1976122" y="74750"/>
                    <a:pt x="1988457" y="87085"/>
                  </a:cubicBezTo>
                  <a:cubicBezTo>
                    <a:pt x="2022959" y="121587"/>
                    <a:pt x="2075968" y="130771"/>
                    <a:pt x="2119085" y="145143"/>
                  </a:cubicBezTo>
                  <a:lnTo>
                    <a:pt x="2162628" y="159657"/>
                  </a:lnTo>
                  <a:lnTo>
                    <a:pt x="2206171" y="174171"/>
                  </a:lnTo>
                  <a:cubicBezTo>
                    <a:pt x="2220685" y="183847"/>
                    <a:pt x="2236313" y="192033"/>
                    <a:pt x="2249714" y="203200"/>
                  </a:cubicBezTo>
                  <a:cubicBezTo>
                    <a:pt x="2265483" y="216341"/>
                    <a:pt x="2276178" y="235357"/>
                    <a:pt x="2293257" y="246743"/>
                  </a:cubicBezTo>
                  <a:cubicBezTo>
                    <a:pt x="2305987" y="255230"/>
                    <a:pt x="2323116" y="254415"/>
                    <a:pt x="2336800" y="261257"/>
                  </a:cubicBezTo>
                  <a:cubicBezTo>
                    <a:pt x="2352402" y="269058"/>
                    <a:pt x="2365829" y="280609"/>
                    <a:pt x="2380343" y="290285"/>
                  </a:cubicBezTo>
                  <a:cubicBezTo>
                    <a:pt x="2423886" y="285447"/>
                    <a:pt x="2469798" y="290743"/>
                    <a:pt x="2510971" y="275771"/>
                  </a:cubicBezTo>
                  <a:cubicBezTo>
                    <a:pt x="2527365" y="269810"/>
                    <a:pt x="2526378" y="243125"/>
                    <a:pt x="2540000" y="232228"/>
                  </a:cubicBezTo>
                  <a:cubicBezTo>
                    <a:pt x="2551947" y="222671"/>
                    <a:pt x="2569029" y="222552"/>
                    <a:pt x="2583543" y="217714"/>
                  </a:cubicBezTo>
                  <a:cubicBezTo>
                    <a:pt x="2611189" y="134775"/>
                    <a:pt x="2575249" y="203891"/>
                    <a:pt x="2641600" y="159657"/>
                  </a:cubicBezTo>
                  <a:cubicBezTo>
                    <a:pt x="2658679" y="148271"/>
                    <a:pt x="2668064" y="127500"/>
                    <a:pt x="2685143" y="116114"/>
                  </a:cubicBezTo>
                  <a:cubicBezTo>
                    <a:pt x="2697873" y="107628"/>
                    <a:pt x="2713416" y="102554"/>
                    <a:pt x="2728685" y="101600"/>
                  </a:cubicBezTo>
                  <a:cubicBezTo>
                    <a:pt x="2791458" y="97677"/>
                    <a:pt x="2854476" y="101600"/>
                    <a:pt x="2917371" y="101600"/>
                  </a:cubicBezTo>
                </a:path>
              </a:pathLst>
            </a:custGeom>
            <a:noFill/>
            <a:ln w="63500" cap="flat" cmpd="sng" algn="ctr">
              <a:solidFill>
                <a:srgbClr val="70AD47">
                  <a:lumMod val="75000"/>
                </a:srgbClr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Freeform 62">
              <a:extLst>
                <a:ext uri="{FF2B5EF4-FFF2-40B4-BE49-F238E27FC236}">
                  <a16:creationId xmlns:a16="http://schemas.microsoft.com/office/drawing/2014/main" id="{FAC9FE80-07DB-48A1-A3CB-9D86B9940D52}"/>
                </a:ext>
              </a:extLst>
            </p:cNvPr>
            <p:cNvSpPr/>
            <p:nvPr/>
          </p:nvSpPr>
          <p:spPr>
            <a:xfrm rot="974301">
              <a:off x="688005" y="2265690"/>
              <a:ext cx="964734" cy="578633"/>
            </a:xfrm>
            <a:custGeom>
              <a:avLst/>
              <a:gdLst>
                <a:gd name="connsiteX0" fmla="*/ 0 w 885371"/>
                <a:gd name="connsiteY0" fmla="*/ 798286 h 798286"/>
                <a:gd name="connsiteX1" fmla="*/ 58057 w 885371"/>
                <a:gd name="connsiteY1" fmla="*/ 638629 h 798286"/>
                <a:gd name="connsiteX2" fmla="*/ 87085 w 885371"/>
                <a:gd name="connsiteY2" fmla="*/ 551543 h 798286"/>
                <a:gd name="connsiteX3" fmla="*/ 101600 w 885371"/>
                <a:gd name="connsiteY3" fmla="*/ 508000 h 798286"/>
                <a:gd name="connsiteX4" fmla="*/ 145142 w 885371"/>
                <a:gd name="connsiteY4" fmla="*/ 362857 h 798286"/>
                <a:gd name="connsiteX5" fmla="*/ 159657 w 885371"/>
                <a:gd name="connsiteY5" fmla="*/ 319314 h 798286"/>
                <a:gd name="connsiteX6" fmla="*/ 174171 w 885371"/>
                <a:gd name="connsiteY6" fmla="*/ 275772 h 798286"/>
                <a:gd name="connsiteX7" fmla="*/ 203200 w 885371"/>
                <a:gd name="connsiteY7" fmla="*/ 232229 h 798286"/>
                <a:gd name="connsiteX8" fmla="*/ 246742 w 885371"/>
                <a:gd name="connsiteY8" fmla="*/ 145143 h 798286"/>
                <a:gd name="connsiteX9" fmla="*/ 319314 w 885371"/>
                <a:gd name="connsiteY9" fmla="*/ 14514 h 798286"/>
                <a:gd name="connsiteX10" fmla="*/ 362857 w 885371"/>
                <a:gd name="connsiteY10" fmla="*/ 0 h 798286"/>
                <a:gd name="connsiteX11" fmla="*/ 464457 w 885371"/>
                <a:gd name="connsiteY11" fmla="*/ 14514 h 798286"/>
                <a:gd name="connsiteX12" fmla="*/ 551542 w 885371"/>
                <a:gd name="connsiteY12" fmla="*/ 43543 h 798286"/>
                <a:gd name="connsiteX13" fmla="*/ 595085 w 885371"/>
                <a:gd name="connsiteY13" fmla="*/ 72572 h 798286"/>
                <a:gd name="connsiteX14" fmla="*/ 638628 w 885371"/>
                <a:gd name="connsiteY14" fmla="*/ 87086 h 798286"/>
                <a:gd name="connsiteX15" fmla="*/ 667657 w 885371"/>
                <a:gd name="connsiteY15" fmla="*/ 130629 h 798286"/>
                <a:gd name="connsiteX16" fmla="*/ 754742 w 885371"/>
                <a:gd name="connsiteY16" fmla="*/ 174172 h 798286"/>
                <a:gd name="connsiteX17" fmla="*/ 783771 w 885371"/>
                <a:gd name="connsiteY17" fmla="*/ 217714 h 798286"/>
                <a:gd name="connsiteX18" fmla="*/ 827314 w 885371"/>
                <a:gd name="connsiteY18" fmla="*/ 232229 h 798286"/>
                <a:gd name="connsiteX19" fmla="*/ 870857 w 885371"/>
                <a:gd name="connsiteY19" fmla="*/ 261257 h 798286"/>
                <a:gd name="connsiteX20" fmla="*/ 885371 w 885371"/>
                <a:gd name="connsiteY20" fmla="*/ 304800 h 79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85371" h="798286">
                  <a:moveTo>
                    <a:pt x="0" y="798286"/>
                  </a:moveTo>
                  <a:cubicBezTo>
                    <a:pt x="74418" y="674253"/>
                    <a:pt x="22489" y="780900"/>
                    <a:pt x="58057" y="638629"/>
                  </a:cubicBezTo>
                  <a:cubicBezTo>
                    <a:pt x="65478" y="608944"/>
                    <a:pt x="77409" y="580572"/>
                    <a:pt x="87085" y="551543"/>
                  </a:cubicBezTo>
                  <a:cubicBezTo>
                    <a:pt x="91923" y="537029"/>
                    <a:pt x="97889" y="522843"/>
                    <a:pt x="101600" y="508000"/>
                  </a:cubicBezTo>
                  <a:cubicBezTo>
                    <a:pt x="123534" y="420264"/>
                    <a:pt x="109808" y="468858"/>
                    <a:pt x="145142" y="362857"/>
                  </a:cubicBezTo>
                  <a:lnTo>
                    <a:pt x="159657" y="319314"/>
                  </a:lnTo>
                  <a:cubicBezTo>
                    <a:pt x="164495" y="304800"/>
                    <a:pt x="165685" y="288502"/>
                    <a:pt x="174171" y="275772"/>
                  </a:cubicBezTo>
                  <a:lnTo>
                    <a:pt x="203200" y="232229"/>
                  </a:lnTo>
                  <a:cubicBezTo>
                    <a:pt x="239679" y="122789"/>
                    <a:pt x="190473" y="257681"/>
                    <a:pt x="246742" y="145143"/>
                  </a:cubicBezTo>
                  <a:cubicBezTo>
                    <a:pt x="267189" y="104248"/>
                    <a:pt x="264401" y="32818"/>
                    <a:pt x="319314" y="14514"/>
                  </a:cubicBezTo>
                  <a:lnTo>
                    <a:pt x="362857" y="0"/>
                  </a:lnTo>
                  <a:cubicBezTo>
                    <a:pt x="396724" y="4838"/>
                    <a:pt x="431123" y="6821"/>
                    <a:pt x="464457" y="14514"/>
                  </a:cubicBezTo>
                  <a:cubicBezTo>
                    <a:pt x="494272" y="21394"/>
                    <a:pt x="551542" y="43543"/>
                    <a:pt x="551542" y="43543"/>
                  </a:cubicBezTo>
                  <a:cubicBezTo>
                    <a:pt x="566056" y="53219"/>
                    <a:pt x="579483" y="64771"/>
                    <a:pt x="595085" y="72572"/>
                  </a:cubicBezTo>
                  <a:cubicBezTo>
                    <a:pt x="608769" y="79414"/>
                    <a:pt x="626681" y="77529"/>
                    <a:pt x="638628" y="87086"/>
                  </a:cubicBezTo>
                  <a:cubicBezTo>
                    <a:pt x="652250" y="97983"/>
                    <a:pt x="655322" y="118294"/>
                    <a:pt x="667657" y="130629"/>
                  </a:cubicBezTo>
                  <a:cubicBezTo>
                    <a:pt x="695792" y="158763"/>
                    <a:pt x="719330" y="162367"/>
                    <a:pt x="754742" y="174172"/>
                  </a:cubicBezTo>
                  <a:cubicBezTo>
                    <a:pt x="764418" y="188686"/>
                    <a:pt x="770150" y="206817"/>
                    <a:pt x="783771" y="217714"/>
                  </a:cubicBezTo>
                  <a:cubicBezTo>
                    <a:pt x="795718" y="227271"/>
                    <a:pt x="813630" y="225387"/>
                    <a:pt x="827314" y="232229"/>
                  </a:cubicBezTo>
                  <a:cubicBezTo>
                    <a:pt x="842916" y="240030"/>
                    <a:pt x="856343" y="251581"/>
                    <a:pt x="870857" y="261257"/>
                  </a:cubicBezTo>
                  <a:lnTo>
                    <a:pt x="885371" y="304800"/>
                  </a:lnTo>
                </a:path>
              </a:pathLst>
            </a:custGeom>
            <a:noFill/>
            <a:ln w="63500" cap="flat" cmpd="sng" algn="ctr">
              <a:solidFill>
                <a:srgbClr val="A5A5A5">
                  <a:lumMod val="50000"/>
                </a:srgbClr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95F0EF3-7AD2-4388-A38E-89E0C3D6978D}"/>
              </a:ext>
            </a:extLst>
          </p:cNvPr>
          <p:cNvGrpSpPr/>
          <p:nvPr/>
        </p:nvGrpSpPr>
        <p:grpSpPr>
          <a:xfrm>
            <a:off x="7124453" y="2479279"/>
            <a:ext cx="1716846" cy="867804"/>
            <a:chOff x="8346352" y="2458216"/>
            <a:chExt cx="3052170" cy="1157072"/>
          </a:xfrm>
        </p:grpSpPr>
        <p:sp>
          <p:nvSpPr>
            <p:cNvPr id="26" name="Down Arrow 63">
              <a:extLst>
                <a:ext uri="{FF2B5EF4-FFF2-40B4-BE49-F238E27FC236}">
                  <a16:creationId xmlns:a16="http://schemas.microsoft.com/office/drawing/2014/main" id="{196E7306-0A36-45D3-9F4C-CD5C4413A4A9}"/>
                </a:ext>
              </a:extLst>
            </p:cNvPr>
            <p:cNvSpPr/>
            <p:nvPr/>
          </p:nvSpPr>
          <p:spPr>
            <a:xfrm flipV="1">
              <a:off x="8725353" y="2671883"/>
              <a:ext cx="537029" cy="503378"/>
            </a:xfrm>
            <a:prstGeom prst="down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Down Arrow 64">
              <a:extLst>
                <a:ext uri="{FF2B5EF4-FFF2-40B4-BE49-F238E27FC236}">
                  <a16:creationId xmlns:a16="http://schemas.microsoft.com/office/drawing/2014/main" id="{41C41DCD-DD3F-4CCB-918F-13671CE5A027}"/>
                </a:ext>
              </a:extLst>
            </p:cNvPr>
            <p:cNvSpPr/>
            <p:nvPr/>
          </p:nvSpPr>
          <p:spPr>
            <a:xfrm flipV="1">
              <a:off x="9766759" y="2584420"/>
              <a:ext cx="537029" cy="332950"/>
            </a:xfrm>
            <a:prstGeom prst="down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" name="Down Arrow 65">
              <a:extLst>
                <a:ext uri="{FF2B5EF4-FFF2-40B4-BE49-F238E27FC236}">
                  <a16:creationId xmlns:a16="http://schemas.microsoft.com/office/drawing/2014/main" id="{ADA1D261-BD60-485B-95FC-C31EB7C7254B}"/>
                </a:ext>
              </a:extLst>
            </p:cNvPr>
            <p:cNvSpPr/>
            <p:nvPr/>
          </p:nvSpPr>
          <p:spPr>
            <a:xfrm flipV="1">
              <a:off x="10861493" y="2888337"/>
              <a:ext cx="537029" cy="663727"/>
            </a:xfrm>
            <a:prstGeom prst="down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Freeform 68">
              <a:extLst>
                <a:ext uri="{FF2B5EF4-FFF2-40B4-BE49-F238E27FC236}">
                  <a16:creationId xmlns:a16="http://schemas.microsoft.com/office/drawing/2014/main" id="{2CC96352-EA0E-4719-AA92-C7F48731710F}"/>
                </a:ext>
              </a:extLst>
            </p:cNvPr>
            <p:cNvSpPr/>
            <p:nvPr/>
          </p:nvSpPr>
          <p:spPr>
            <a:xfrm rot="476915">
              <a:off x="8346352" y="2458216"/>
              <a:ext cx="2917371" cy="1157072"/>
            </a:xfrm>
            <a:custGeom>
              <a:avLst/>
              <a:gdLst>
                <a:gd name="connsiteX0" fmla="*/ 0 w 2917371"/>
                <a:gd name="connsiteY0" fmla="*/ 899885 h 899885"/>
                <a:gd name="connsiteX1" fmla="*/ 116114 w 2917371"/>
                <a:gd name="connsiteY1" fmla="*/ 841828 h 899885"/>
                <a:gd name="connsiteX2" fmla="*/ 145143 w 2917371"/>
                <a:gd name="connsiteY2" fmla="*/ 798285 h 899885"/>
                <a:gd name="connsiteX3" fmla="*/ 188685 w 2917371"/>
                <a:gd name="connsiteY3" fmla="*/ 711200 h 899885"/>
                <a:gd name="connsiteX4" fmla="*/ 217714 w 2917371"/>
                <a:gd name="connsiteY4" fmla="*/ 624114 h 899885"/>
                <a:gd name="connsiteX5" fmla="*/ 232228 w 2917371"/>
                <a:gd name="connsiteY5" fmla="*/ 580571 h 899885"/>
                <a:gd name="connsiteX6" fmla="*/ 261257 w 2917371"/>
                <a:gd name="connsiteY6" fmla="*/ 537028 h 899885"/>
                <a:gd name="connsiteX7" fmla="*/ 290285 w 2917371"/>
                <a:gd name="connsiteY7" fmla="*/ 449943 h 899885"/>
                <a:gd name="connsiteX8" fmla="*/ 304800 w 2917371"/>
                <a:gd name="connsiteY8" fmla="*/ 406400 h 899885"/>
                <a:gd name="connsiteX9" fmla="*/ 319314 w 2917371"/>
                <a:gd name="connsiteY9" fmla="*/ 333828 h 899885"/>
                <a:gd name="connsiteX10" fmla="*/ 348343 w 2917371"/>
                <a:gd name="connsiteY10" fmla="*/ 232228 h 899885"/>
                <a:gd name="connsiteX11" fmla="*/ 391885 w 2917371"/>
                <a:gd name="connsiteY11" fmla="*/ 217714 h 899885"/>
                <a:gd name="connsiteX12" fmla="*/ 464457 w 2917371"/>
                <a:gd name="connsiteY12" fmla="*/ 159657 h 899885"/>
                <a:gd name="connsiteX13" fmla="*/ 508000 w 2917371"/>
                <a:gd name="connsiteY13" fmla="*/ 130628 h 899885"/>
                <a:gd name="connsiteX14" fmla="*/ 682171 w 2917371"/>
                <a:gd name="connsiteY14" fmla="*/ 87085 h 899885"/>
                <a:gd name="connsiteX15" fmla="*/ 754743 w 2917371"/>
                <a:gd name="connsiteY15" fmla="*/ 101600 h 899885"/>
                <a:gd name="connsiteX16" fmla="*/ 841828 w 2917371"/>
                <a:gd name="connsiteY16" fmla="*/ 116114 h 899885"/>
                <a:gd name="connsiteX17" fmla="*/ 885371 w 2917371"/>
                <a:gd name="connsiteY17" fmla="*/ 145143 h 899885"/>
                <a:gd name="connsiteX18" fmla="*/ 986971 w 2917371"/>
                <a:gd name="connsiteY18" fmla="*/ 159657 h 899885"/>
                <a:gd name="connsiteX19" fmla="*/ 1117600 w 2917371"/>
                <a:gd name="connsiteY19" fmla="*/ 203200 h 899885"/>
                <a:gd name="connsiteX20" fmla="*/ 1161143 w 2917371"/>
                <a:gd name="connsiteY20" fmla="*/ 217714 h 899885"/>
                <a:gd name="connsiteX21" fmla="*/ 1248228 w 2917371"/>
                <a:gd name="connsiteY21" fmla="*/ 188685 h 899885"/>
                <a:gd name="connsiteX22" fmla="*/ 1335314 w 2917371"/>
                <a:gd name="connsiteY22" fmla="*/ 130628 h 899885"/>
                <a:gd name="connsiteX23" fmla="*/ 1364343 w 2917371"/>
                <a:gd name="connsiteY23" fmla="*/ 87085 h 899885"/>
                <a:gd name="connsiteX24" fmla="*/ 1451428 w 2917371"/>
                <a:gd name="connsiteY24" fmla="*/ 14514 h 899885"/>
                <a:gd name="connsiteX25" fmla="*/ 1494971 w 2917371"/>
                <a:gd name="connsiteY25" fmla="*/ 0 h 899885"/>
                <a:gd name="connsiteX26" fmla="*/ 1915885 w 2917371"/>
                <a:gd name="connsiteY26" fmla="*/ 14514 h 899885"/>
                <a:gd name="connsiteX27" fmla="*/ 1959428 w 2917371"/>
                <a:gd name="connsiteY27" fmla="*/ 43543 h 899885"/>
                <a:gd name="connsiteX28" fmla="*/ 1988457 w 2917371"/>
                <a:gd name="connsiteY28" fmla="*/ 87085 h 899885"/>
                <a:gd name="connsiteX29" fmla="*/ 2119085 w 2917371"/>
                <a:gd name="connsiteY29" fmla="*/ 145143 h 899885"/>
                <a:gd name="connsiteX30" fmla="*/ 2162628 w 2917371"/>
                <a:gd name="connsiteY30" fmla="*/ 159657 h 899885"/>
                <a:gd name="connsiteX31" fmla="*/ 2206171 w 2917371"/>
                <a:gd name="connsiteY31" fmla="*/ 174171 h 899885"/>
                <a:gd name="connsiteX32" fmla="*/ 2249714 w 2917371"/>
                <a:gd name="connsiteY32" fmla="*/ 203200 h 899885"/>
                <a:gd name="connsiteX33" fmla="*/ 2293257 w 2917371"/>
                <a:gd name="connsiteY33" fmla="*/ 246743 h 899885"/>
                <a:gd name="connsiteX34" fmla="*/ 2336800 w 2917371"/>
                <a:gd name="connsiteY34" fmla="*/ 261257 h 899885"/>
                <a:gd name="connsiteX35" fmla="*/ 2380343 w 2917371"/>
                <a:gd name="connsiteY35" fmla="*/ 290285 h 899885"/>
                <a:gd name="connsiteX36" fmla="*/ 2510971 w 2917371"/>
                <a:gd name="connsiteY36" fmla="*/ 275771 h 899885"/>
                <a:gd name="connsiteX37" fmla="*/ 2540000 w 2917371"/>
                <a:gd name="connsiteY37" fmla="*/ 232228 h 899885"/>
                <a:gd name="connsiteX38" fmla="*/ 2583543 w 2917371"/>
                <a:gd name="connsiteY38" fmla="*/ 217714 h 899885"/>
                <a:gd name="connsiteX39" fmla="*/ 2641600 w 2917371"/>
                <a:gd name="connsiteY39" fmla="*/ 159657 h 899885"/>
                <a:gd name="connsiteX40" fmla="*/ 2685143 w 2917371"/>
                <a:gd name="connsiteY40" fmla="*/ 116114 h 899885"/>
                <a:gd name="connsiteX41" fmla="*/ 2728685 w 2917371"/>
                <a:gd name="connsiteY41" fmla="*/ 101600 h 899885"/>
                <a:gd name="connsiteX42" fmla="*/ 2917371 w 2917371"/>
                <a:gd name="connsiteY42" fmla="*/ 101600 h 899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917371" h="899885">
                  <a:moveTo>
                    <a:pt x="0" y="899885"/>
                  </a:moveTo>
                  <a:cubicBezTo>
                    <a:pt x="34652" y="886024"/>
                    <a:pt x="87126" y="870816"/>
                    <a:pt x="116114" y="841828"/>
                  </a:cubicBezTo>
                  <a:cubicBezTo>
                    <a:pt x="128449" y="829493"/>
                    <a:pt x="135467" y="812799"/>
                    <a:pt x="145143" y="798285"/>
                  </a:cubicBezTo>
                  <a:cubicBezTo>
                    <a:pt x="198075" y="639490"/>
                    <a:pt x="113657" y="880014"/>
                    <a:pt x="188685" y="711200"/>
                  </a:cubicBezTo>
                  <a:cubicBezTo>
                    <a:pt x="201112" y="683238"/>
                    <a:pt x="208038" y="653143"/>
                    <a:pt x="217714" y="624114"/>
                  </a:cubicBezTo>
                  <a:cubicBezTo>
                    <a:pt x="222552" y="609600"/>
                    <a:pt x="223741" y="593301"/>
                    <a:pt x="232228" y="580571"/>
                  </a:cubicBezTo>
                  <a:lnTo>
                    <a:pt x="261257" y="537028"/>
                  </a:lnTo>
                  <a:lnTo>
                    <a:pt x="290285" y="449943"/>
                  </a:lnTo>
                  <a:cubicBezTo>
                    <a:pt x="295123" y="435429"/>
                    <a:pt x="301800" y="421402"/>
                    <a:pt x="304800" y="406400"/>
                  </a:cubicBezTo>
                  <a:cubicBezTo>
                    <a:pt x="309638" y="382209"/>
                    <a:pt x="313963" y="357910"/>
                    <a:pt x="319314" y="333828"/>
                  </a:cubicBezTo>
                  <a:cubicBezTo>
                    <a:pt x="319422" y="333341"/>
                    <a:pt x="341414" y="239157"/>
                    <a:pt x="348343" y="232228"/>
                  </a:cubicBezTo>
                  <a:cubicBezTo>
                    <a:pt x="359161" y="221410"/>
                    <a:pt x="377371" y="222552"/>
                    <a:pt x="391885" y="217714"/>
                  </a:cubicBezTo>
                  <a:cubicBezTo>
                    <a:pt x="440821" y="144311"/>
                    <a:pt x="394349" y="194711"/>
                    <a:pt x="464457" y="159657"/>
                  </a:cubicBezTo>
                  <a:cubicBezTo>
                    <a:pt x="480059" y="151856"/>
                    <a:pt x="492059" y="137713"/>
                    <a:pt x="508000" y="130628"/>
                  </a:cubicBezTo>
                  <a:cubicBezTo>
                    <a:pt x="576999" y="99962"/>
                    <a:pt x="609149" y="99256"/>
                    <a:pt x="682171" y="87085"/>
                  </a:cubicBezTo>
                  <a:lnTo>
                    <a:pt x="754743" y="101600"/>
                  </a:lnTo>
                  <a:cubicBezTo>
                    <a:pt x="783697" y="106864"/>
                    <a:pt x="813909" y="106808"/>
                    <a:pt x="841828" y="116114"/>
                  </a:cubicBezTo>
                  <a:cubicBezTo>
                    <a:pt x="858377" y="121630"/>
                    <a:pt x="868663" y="140130"/>
                    <a:pt x="885371" y="145143"/>
                  </a:cubicBezTo>
                  <a:cubicBezTo>
                    <a:pt x="918139" y="154973"/>
                    <a:pt x="953104" y="154819"/>
                    <a:pt x="986971" y="159657"/>
                  </a:cubicBezTo>
                  <a:lnTo>
                    <a:pt x="1117600" y="203200"/>
                  </a:lnTo>
                  <a:lnTo>
                    <a:pt x="1161143" y="217714"/>
                  </a:lnTo>
                  <a:cubicBezTo>
                    <a:pt x="1190171" y="208038"/>
                    <a:pt x="1222768" y="205658"/>
                    <a:pt x="1248228" y="188685"/>
                  </a:cubicBezTo>
                  <a:lnTo>
                    <a:pt x="1335314" y="130628"/>
                  </a:lnTo>
                  <a:cubicBezTo>
                    <a:pt x="1344990" y="116114"/>
                    <a:pt x="1353176" y="100486"/>
                    <a:pt x="1364343" y="87085"/>
                  </a:cubicBezTo>
                  <a:cubicBezTo>
                    <a:pt x="1387271" y="59572"/>
                    <a:pt x="1418809" y="30824"/>
                    <a:pt x="1451428" y="14514"/>
                  </a:cubicBezTo>
                  <a:cubicBezTo>
                    <a:pt x="1465112" y="7672"/>
                    <a:pt x="1480457" y="4838"/>
                    <a:pt x="1494971" y="0"/>
                  </a:cubicBezTo>
                  <a:cubicBezTo>
                    <a:pt x="1635276" y="4838"/>
                    <a:pt x="1776110" y="1410"/>
                    <a:pt x="1915885" y="14514"/>
                  </a:cubicBezTo>
                  <a:cubicBezTo>
                    <a:pt x="1933253" y="16142"/>
                    <a:pt x="1947093" y="31208"/>
                    <a:pt x="1959428" y="43543"/>
                  </a:cubicBezTo>
                  <a:cubicBezTo>
                    <a:pt x="1971763" y="55878"/>
                    <a:pt x="1976122" y="74750"/>
                    <a:pt x="1988457" y="87085"/>
                  </a:cubicBezTo>
                  <a:cubicBezTo>
                    <a:pt x="2022959" y="121587"/>
                    <a:pt x="2075968" y="130771"/>
                    <a:pt x="2119085" y="145143"/>
                  </a:cubicBezTo>
                  <a:lnTo>
                    <a:pt x="2162628" y="159657"/>
                  </a:lnTo>
                  <a:lnTo>
                    <a:pt x="2206171" y="174171"/>
                  </a:lnTo>
                  <a:cubicBezTo>
                    <a:pt x="2220685" y="183847"/>
                    <a:pt x="2236313" y="192033"/>
                    <a:pt x="2249714" y="203200"/>
                  </a:cubicBezTo>
                  <a:cubicBezTo>
                    <a:pt x="2265483" y="216341"/>
                    <a:pt x="2276178" y="235357"/>
                    <a:pt x="2293257" y="246743"/>
                  </a:cubicBezTo>
                  <a:cubicBezTo>
                    <a:pt x="2305987" y="255230"/>
                    <a:pt x="2323116" y="254415"/>
                    <a:pt x="2336800" y="261257"/>
                  </a:cubicBezTo>
                  <a:cubicBezTo>
                    <a:pt x="2352402" y="269058"/>
                    <a:pt x="2365829" y="280609"/>
                    <a:pt x="2380343" y="290285"/>
                  </a:cubicBezTo>
                  <a:cubicBezTo>
                    <a:pt x="2423886" y="285447"/>
                    <a:pt x="2469798" y="290743"/>
                    <a:pt x="2510971" y="275771"/>
                  </a:cubicBezTo>
                  <a:cubicBezTo>
                    <a:pt x="2527365" y="269810"/>
                    <a:pt x="2526378" y="243125"/>
                    <a:pt x="2540000" y="232228"/>
                  </a:cubicBezTo>
                  <a:cubicBezTo>
                    <a:pt x="2551947" y="222671"/>
                    <a:pt x="2569029" y="222552"/>
                    <a:pt x="2583543" y="217714"/>
                  </a:cubicBezTo>
                  <a:cubicBezTo>
                    <a:pt x="2611189" y="134775"/>
                    <a:pt x="2575249" y="203891"/>
                    <a:pt x="2641600" y="159657"/>
                  </a:cubicBezTo>
                  <a:cubicBezTo>
                    <a:pt x="2658679" y="148271"/>
                    <a:pt x="2668064" y="127500"/>
                    <a:pt x="2685143" y="116114"/>
                  </a:cubicBezTo>
                  <a:cubicBezTo>
                    <a:pt x="2697873" y="107628"/>
                    <a:pt x="2713416" y="102554"/>
                    <a:pt x="2728685" y="101600"/>
                  </a:cubicBezTo>
                  <a:cubicBezTo>
                    <a:pt x="2791458" y="97677"/>
                    <a:pt x="2854476" y="101600"/>
                    <a:pt x="2917371" y="101600"/>
                  </a:cubicBezTo>
                </a:path>
              </a:pathLst>
            </a:custGeom>
            <a:noFill/>
            <a:ln w="63500" cap="flat" cmpd="sng" algn="ctr">
              <a:solidFill>
                <a:srgbClr val="A5A5A5">
                  <a:lumMod val="50000"/>
                </a:srgbClr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154CF8-D270-45C0-971E-326584F65D44}"/>
              </a:ext>
            </a:extLst>
          </p:cNvPr>
          <p:cNvSpPr txBox="1"/>
          <p:nvPr/>
        </p:nvSpPr>
        <p:spPr>
          <a:xfrm>
            <a:off x="3502214" y="1524033"/>
            <a:ext cx="10453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Font typeface="Arial"/>
              <a:buNone/>
            </a:pPr>
            <a:r>
              <a:rPr lang="sr-Latn-RS" sz="135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Pri nižoj tarifi</a:t>
            </a:r>
            <a:endParaRPr lang="en-GB" sz="135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1" name="Down Arrow 74">
            <a:extLst>
              <a:ext uri="{FF2B5EF4-FFF2-40B4-BE49-F238E27FC236}">
                <a16:creationId xmlns:a16="http://schemas.microsoft.com/office/drawing/2014/main" id="{07E7912C-9BD9-45F4-A20C-16DADCE4AC4D}"/>
              </a:ext>
            </a:extLst>
          </p:cNvPr>
          <p:cNvSpPr/>
          <p:nvPr/>
        </p:nvSpPr>
        <p:spPr>
          <a:xfrm>
            <a:off x="2557212" y="1826242"/>
            <a:ext cx="300036" cy="503679"/>
          </a:xfrm>
          <a:prstGeom prst="downArrow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7DB3EC-D668-4A56-9FCF-6A2BC99E93E3}"/>
              </a:ext>
            </a:extLst>
          </p:cNvPr>
          <p:cNvSpPr txBox="1"/>
          <p:nvPr/>
        </p:nvSpPr>
        <p:spPr>
          <a:xfrm>
            <a:off x="7130866" y="1547600"/>
            <a:ext cx="2024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Font typeface="Arial"/>
              <a:buNone/>
            </a:pPr>
            <a:r>
              <a:rPr lang="sr-Latn-RS" sz="135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Sa fleksibilnim promenama tarifa i uz grupisanje krajnjih korisnika sa EV </a:t>
            </a:r>
            <a:endParaRPr lang="en-GB" sz="135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8C9835-1825-408D-BF19-A47C09AA23A3}"/>
              </a:ext>
            </a:extLst>
          </p:cNvPr>
          <p:cNvSpPr txBox="1"/>
          <p:nvPr/>
        </p:nvSpPr>
        <p:spPr>
          <a:xfrm>
            <a:off x="5351254" y="1469670"/>
            <a:ext cx="158894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Font typeface="Arial"/>
              <a:buNone/>
            </a:pPr>
            <a:r>
              <a:rPr lang="sr-Latn-RS" sz="135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Punjenje EV javnim i korporativnim punjačima</a:t>
            </a:r>
            <a:endParaRPr lang="en-GB" sz="135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4" name="Freeform 82">
            <a:extLst>
              <a:ext uri="{FF2B5EF4-FFF2-40B4-BE49-F238E27FC236}">
                <a16:creationId xmlns:a16="http://schemas.microsoft.com/office/drawing/2014/main" id="{89F30105-4757-458C-881E-77D102AAC3CF}"/>
              </a:ext>
            </a:extLst>
          </p:cNvPr>
          <p:cNvSpPr/>
          <p:nvPr/>
        </p:nvSpPr>
        <p:spPr>
          <a:xfrm>
            <a:off x="4979949" y="2677781"/>
            <a:ext cx="1830529" cy="730064"/>
          </a:xfrm>
          <a:custGeom>
            <a:avLst/>
            <a:gdLst>
              <a:gd name="connsiteX0" fmla="*/ 0 w 3254273"/>
              <a:gd name="connsiteY0" fmla="*/ 787400 h 788002"/>
              <a:gd name="connsiteX1" fmla="*/ 76200 w 3254273"/>
              <a:gd name="connsiteY1" fmla="*/ 774700 h 788002"/>
              <a:gd name="connsiteX2" fmla="*/ 228600 w 3254273"/>
              <a:gd name="connsiteY2" fmla="*/ 774700 h 788002"/>
              <a:gd name="connsiteX3" fmla="*/ 266700 w 3254273"/>
              <a:gd name="connsiteY3" fmla="*/ 762000 h 788002"/>
              <a:gd name="connsiteX4" fmla="*/ 342900 w 3254273"/>
              <a:gd name="connsiteY4" fmla="*/ 711200 h 788002"/>
              <a:gd name="connsiteX5" fmla="*/ 406400 w 3254273"/>
              <a:gd name="connsiteY5" fmla="*/ 647700 h 788002"/>
              <a:gd name="connsiteX6" fmla="*/ 469900 w 3254273"/>
              <a:gd name="connsiteY6" fmla="*/ 584200 h 788002"/>
              <a:gd name="connsiteX7" fmla="*/ 520700 w 3254273"/>
              <a:gd name="connsiteY7" fmla="*/ 508000 h 788002"/>
              <a:gd name="connsiteX8" fmla="*/ 635000 w 3254273"/>
              <a:gd name="connsiteY8" fmla="*/ 457200 h 788002"/>
              <a:gd name="connsiteX9" fmla="*/ 698500 w 3254273"/>
              <a:gd name="connsiteY9" fmla="*/ 381000 h 788002"/>
              <a:gd name="connsiteX10" fmla="*/ 736600 w 3254273"/>
              <a:gd name="connsiteY10" fmla="*/ 368300 h 788002"/>
              <a:gd name="connsiteX11" fmla="*/ 774700 w 3254273"/>
              <a:gd name="connsiteY11" fmla="*/ 342900 h 788002"/>
              <a:gd name="connsiteX12" fmla="*/ 800100 w 3254273"/>
              <a:gd name="connsiteY12" fmla="*/ 304800 h 788002"/>
              <a:gd name="connsiteX13" fmla="*/ 838200 w 3254273"/>
              <a:gd name="connsiteY13" fmla="*/ 292100 h 788002"/>
              <a:gd name="connsiteX14" fmla="*/ 914400 w 3254273"/>
              <a:gd name="connsiteY14" fmla="*/ 241300 h 788002"/>
              <a:gd name="connsiteX15" fmla="*/ 1028700 w 3254273"/>
              <a:gd name="connsiteY15" fmla="*/ 139700 h 788002"/>
              <a:gd name="connsiteX16" fmla="*/ 1054100 w 3254273"/>
              <a:gd name="connsiteY16" fmla="*/ 101600 h 788002"/>
              <a:gd name="connsiteX17" fmla="*/ 1092200 w 3254273"/>
              <a:gd name="connsiteY17" fmla="*/ 88900 h 788002"/>
              <a:gd name="connsiteX18" fmla="*/ 1193800 w 3254273"/>
              <a:gd name="connsiteY18" fmla="*/ 50800 h 788002"/>
              <a:gd name="connsiteX19" fmla="*/ 1447800 w 3254273"/>
              <a:gd name="connsiteY19" fmla="*/ 88900 h 788002"/>
              <a:gd name="connsiteX20" fmla="*/ 1485900 w 3254273"/>
              <a:gd name="connsiteY20" fmla="*/ 114300 h 788002"/>
              <a:gd name="connsiteX21" fmla="*/ 1511300 w 3254273"/>
              <a:gd name="connsiteY21" fmla="*/ 152400 h 788002"/>
              <a:gd name="connsiteX22" fmla="*/ 1549400 w 3254273"/>
              <a:gd name="connsiteY22" fmla="*/ 165100 h 788002"/>
              <a:gd name="connsiteX23" fmla="*/ 1651000 w 3254273"/>
              <a:gd name="connsiteY23" fmla="*/ 190500 h 788002"/>
              <a:gd name="connsiteX24" fmla="*/ 1765300 w 3254273"/>
              <a:gd name="connsiteY24" fmla="*/ 241300 h 788002"/>
              <a:gd name="connsiteX25" fmla="*/ 1816100 w 3254273"/>
              <a:gd name="connsiteY25" fmla="*/ 254000 h 788002"/>
              <a:gd name="connsiteX26" fmla="*/ 1892300 w 3254273"/>
              <a:gd name="connsiteY26" fmla="*/ 279400 h 788002"/>
              <a:gd name="connsiteX27" fmla="*/ 1981200 w 3254273"/>
              <a:gd name="connsiteY27" fmla="*/ 266700 h 788002"/>
              <a:gd name="connsiteX28" fmla="*/ 2019300 w 3254273"/>
              <a:gd name="connsiteY28" fmla="*/ 241300 h 788002"/>
              <a:gd name="connsiteX29" fmla="*/ 2159000 w 3254273"/>
              <a:gd name="connsiteY29" fmla="*/ 228600 h 788002"/>
              <a:gd name="connsiteX30" fmla="*/ 2235200 w 3254273"/>
              <a:gd name="connsiteY30" fmla="*/ 177800 h 788002"/>
              <a:gd name="connsiteX31" fmla="*/ 2273300 w 3254273"/>
              <a:gd name="connsiteY31" fmla="*/ 165100 h 788002"/>
              <a:gd name="connsiteX32" fmla="*/ 2387600 w 3254273"/>
              <a:gd name="connsiteY32" fmla="*/ 101600 h 788002"/>
              <a:gd name="connsiteX33" fmla="*/ 2425700 w 3254273"/>
              <a:gd name="connsiteY33" fmla="*/ 88900 h 788002"/>
              <a:gd name="connsiteX34" fmla="*/ 2501900 w 3254273"/>
              <a:gd name="connsiteY34" fmla="*/ 38100 h 788002"/>
              <a:gd name="connsiteX35" fmla="*/ 2540000 w 3254273"/>
              <a:gd name="connsiteY35" fmla="*/ 12700 h 788002"/>
              <a:gd name="connsiteX36" fmla="*/ 2578100 w 3254273"/>
              <a:gd name="connsiteY36" fmla="*/ 0 h 788002"/>
              <a:gd name="connsiteX37" fmla="*/ 2628900 w 3254273"/>
              <a:gd name="connsiteY37" fmla="*/ 12700 h 788002"/>
              <a:gd name="connsiteX38" fmla="*/ 2717800 w 3254273"/>
              <a:gd name="connsiteY38" fmla="*/ 25400 h 788002"/>
              <a:gd name="connsiteX39" fmla="*/ 2781300 w 3254273"/>
              <a:gd name="connsiteY39" fmla="*/ 38100 h 788002"/>
              <a:gd name="connsiteX40" fmla="*/ 2857500 w 3254273"/>
              <a:gd name="connsiteY40" fmla="*/ 76200 h 788002"/>
              <a:gd name="connsiteX41" fmla="*/ 2895600 w 3254273"/>
              <a:gd name="connsiteY41" fmla="*/ 101600 h 788002"/>
              <a:gd name="connsiteX42" fmla="*/ 2971800 w 3254273"/>
              <a:gd name="connsiteY42" fmla="*/ 127000 h 788002"/>
              <a:gd name="connsiteX43" fmla="*/ 3009900 w 3254273"/>
              <a:gd name="connsiteY43" fmla="*/ 165100 h 788002"/>
              <a:gd name="connsiteX44" fmla="*/ 3111500 w 3254273"/>
              <a:gd name="connsiteY44" fmla="*/ 190500 h 788002"/>
              <a:gd name="connsiteX45" fmla="*/ 3200400 w 3254273"/>
              <a:gd name="connsiteY45" fmla="*/ 215900 h 788002"/>
              <a:gd name="connsiteX46" fmla="*/ 3238500 w 3254273"/>
              <a:gd name="connsiteY46" fmla="*/ 254000 h 788002"/>
              <a:gd name="connsiteX47" fmla="*/ 3251200 w 3254273"/>
              <a:gd name="connsiteY47" fmla="*/ 292100 h 788002"/>
              <a:gd name="connsiteX48" fmla="*/ 3225800 w 3254273"/>
              <a:gd name="connsiteY48" fmla="*/ 266700 h 78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54273" h="788002">
                <a:moveTo>
                  <a:pt x="0" y="787400"/>
                </a:moveTo>
                <a:cubicBezTo>
                  <a:pt x="25400" y="783167"/>
                  <a:pt x="50450" y="774700"/>
                  <a:pt x="76200" y="774700"/>
                </a:cubicBezTo>
                <a:cubicBezTo>
                  <a:pt x="223727" y="774700"/>
                  <a:pt x="108880" y="804630"/>
                  <a:pt x="228600" y="774700"/>
                </a:cubicBezTo>
                <a:cubicBezTo>
                  <a:pt x="241587" y="771453"/>
                  <a:pt x="254998" y="768501"/>
                  <a:pt x="266700" y="762000"/>
                </a:cubicBezTo>
                <a:cubicBezTo>
                  <a:pt x="293385" y="747175"/>
                  <a:pt x="342900" y="711200"/>
                  <a:pt x="342900" y="711200"/>
                </a:cubicBezTo>
                <a:cubicBezTo>
                  <a:pt x="410633" y="609600"/>
                  <a:pt x="321733" y="732367"/>
                  <a:pt x="406400" y="647700"/>
                </a:cubicBezTo>
                <a:cubicBezTo>
                  <a:pt x="491067" y="563033"/>
                  <a:pt x="368300" y="651933"/>
                  <a:pt x="469900" y="584200"/>
                </a:cubicBezTo>
                <a:cubicBezTo>
                  <a:pt x="486833" y="558800"/>
                  <a:pt x="491740" y="517653"/>
                  <a:pt x="520700" y="508000"/>
                </a:cubicBezTo>
                <a:cubicBezTo>
                  <a:pt x="611380" y="477773"/>
                  <a:pt x="574623" y="497452"/>
                  <a:pt x="635000" y="457200"/>
                </a:cubicBezTo>
                <a:cubicBezTo>
                  <a:pt x="653742" y="429087"/>
                  <a:pt x="669164" y="400557"/>
                  <a:pt x="698500" y="381000"/>
                </a:cubicBezTo>
                <a:cubicBezTo>
                  <a:pt x="709639" y="373574"/>
                  <a:pt x="724626" y="374287"/>
                  <a:pt x="736600" y="368300"/>
                </a:cubicBezTo>
                <a:cubicBezTo>
                  <a:pt x="750252" y="361474"/>
                  <a:pt x="762000" y="351367"/>
                  <a:pt x="774700" y="342900"/>
                </a:cubicBezTo>
                <a:cubicBezTo>
                  <a:pt x="783167" y="330200"/>
                  <a:pt x="788181" y="314335"/>
                  <a:pt x="800100" y="304800"/>
                </a:cubicBezTo>
                <a:cubicBezTo>
                  <a:pt x="810553" y="296437"/>
                  <a:pt x="826498" y="298601"/>
                  <a:pt x="838200" y="292100"/>
                </a:cubicBezTo>
                <a:cubicBezTo>
                  <a:pt x="864885" y="277275"/>
                  <a:pt x="892814" y="262886"/>
                  <a:pt x="914400" y="241300"/>
                </a:cubicBezTo>
                <a:cubicBezTo>
                  <a:pt x="1001393" y="154307"/>
                  <a:pt x="960712" y="185025"/>
                  <a:pt x="1028700" y="139700"/>
                </a:cubicBezTo>
                <a:cubicBezTo>
                  <a:pt x="1037167" y="127000"/>
                  <a:pt x="1042181" y="111135"/>
                  <a:pt x="1054100" y="101600"/>
                </a:cubicBezTo>
                <a:cubicBezTo>
                  <a:pt x="1064553" y="93237"/>
                  <a:pt x="1080226" y="94887"/>
                  <a:pt x="1092200" y="88900"/>
                </a:cubicBezTo>
                <a:cubicBezTo>
                  <a:pt x="1179405" y="45297"/>
                  <a:pt x="1071288" y="75302"/>
                  <a:pt x="1193800" y="50800"/>
                </a:cubicBezTo>
                <a:cubicBezTo>
                  <a:pt x="1233554" y="53640"/>
                  <a:pt x="1389470" y="50013"/>
                  <a:pt x="1447800" y="88900"/>
                </a:cubicBezTo>
                <a:lnTo>
                  <a:pt x="1485900" y="114300"/>
                </a:lnTo>
                <a:cubicBezTo>
                  <a:pt x="1494367" y="127000"/>
                  <a:pt x="1499381" y="142865"/>
                  <a:pt x="1511300" y="152400"/>
                </a:cubicBezTo>
                <a:cubicBezTo>
                  <a:pt x="1521753" y="160763"/>
                  <a:pt x="1536413" y="161853"/>
                  <a:pt x="1549400" y="165100"/>
                </a:cubicBezTo>
                <a:cubicBezTo>
                  <a:pt x="1578383" y="172346"/>
                  <a:pt x="1621970" y="175985"/>
                  <a:pt x="1651000" y="190500"/>
                </a:cubicBezTo>
                <a:cubicBezTo>
                  <a:pt x="1734397" y="232198"/>
                  <a:pt x="1634241" y="208535"/>
                  <a:pt x="1765300" y="241300"/>
                </a:cubicBezTo>
                <a:cubicBezTo>
                  <a:pt x="1782233" y="245533"/>
                  <a:pt x="1799382" y="248984"/>
                  <a:pt x="1816100" y="254000"/>
                </a:cubicBezTo>
                <a:cubicBezTo>
                  <a:pt x="1841745" y="261693"/>
                  <a:pt x="1892300" y="279400"/>
                  <a:pt x="1892300" y="279400"/>
                </a:cubicBezTo>
                <a:cubicBezTo>
                  <a:pt x="1921933" y="275167"/>
                  <a:pt x="1952528" y="275302"/>
                  <a:pt x="1981200" y="266700"/>
                </a:cubicBezTo>
                <a:cubicBezTo>
                  <a:pt x="1995820" y="262314"/>
                  <a:pt x="2004375" y="244498"/>
                  <a:pt x="2019300" y="241300"/>
                </a:cubicBezTo>
                <a:cubicBezTo>
                  <a:pt x="2065021" y="231503"/>
                  <a:pt x="2112433" y="232833"/>
                  <a:pt x="2159000" y="228600"/>
                </a:cubicBezTo>
                <a:cubicBezTo>
                  <a:pt x="2249592" y="198403"/>
                  <a:pt x="2140068" y="241221"/>
                  <a:pt x="2235200" y="177800"/>
                </a:cubicBezTo>
                <a:cubicBezTo>
                  <a:pt x="2246339" y="170374"/>
                  <a:pt x="2260600" y="169333"/>
                  <a:pt x="2273300" y="165100"/>
                </a:cubicBezTo>
                <a:cubicBezTo>
                  <a:pt x="2330332" y="108068"/>
                  <a:pt x="2294361" y="132680"/>
                  <a:pt x="2387600" y="101600"/>
                </a:cubicBezTo>
                <a:lnTo>
                  <a:pt x="2425700" y="88900"/>
                </a:lnTo>
                <a:cubicBezTo>
                  <a:pt x="2448394" y="20817"/>
                  <a:pt x="2420165" y="68751"/>
                  <a:pt x="2501900" y="38100"/>
                </a:cubicBezTo>
                <a:cubicBezTo>
                  <a:pt x="2516192" y="32741"/>
                  <a:pt x="2526348" y="19526"/>
                  <a:pt x="2540000" y="12700"/>
                </a:cubicBezTo>
                <a:cubicBezTo>
                  <a:pt x="2551974" y="6713"/>
                  <a:pt x="2565400" y="4233"/>
                  <a:pt x="2578100" y="0"/>
                </a:cubicBezTo>
                <a:cubicBezTo>
                  <a:pt x="2595033" y="4233"/>
                  <a:pt x="2611727" y="9578"/>
                  <a:pt x="2628900" y="12700"/>
                </a:cubicBezTo>
                <a:cubicBezTo>
                  <a:pt x="2658351" y="18055"/>
                  <a:pt x="2688273" y="20479"/>
                  <a:pt x="2717800" y="25400"/>
                </a:cubicBezTo>
                <a:cubicBezTo>
                  <a:pt x="2739092" y="28949"/>
                  <a:pt x="2760133" y="33867"/>
                  <a:pt x="2781300" y="38100"/>
                </a:cubicBezTo>
                <a:cubicBezTo>
                  <a:pt x="2890489" y="110893"/>
                  <a:pt x="2752340" y="23620"/>
                  <a:pt x="2857500" y="76200"/>
                </a:cubicBezTo>
                <a:cubicBezTo>
                  <a:pt x="2871152" y="83026"/>
                  <a:pt x="2881652" y="95401"/>
                  <a:pt x="2895600" y="101600"/>
                </a:cubicBezTo>
                <a:cubicBezTo>
                  <a:pt x="2920066" y="112474"/>
                  <a:pt x="2971800" y="127000"/>
                  <a:pt x="2971800" y="127000"/>
                </a:cubicBezTo>
                <a:cubicBezTo>
                  <a:pt x="2984500" y="139700"/>
                  <a:pt x="2993549" y="157668"/>
                  <a:pt x="3009900" y="165100"/>
                </a:cubicBezTo>
                <a:cubicBezTo>
                  <a:pt x="3041680" y="179545"/>
                  <a:pt x="3077633" y="182033"/>
                  <a:pt x="3111500" y="190500"/>
                </a:cubicBezTo>
                <a:cubicBezTo>
                  <a:pt x="3175287" y="206447"/>
                  <a:pt x="3145741" y="197680"/>
                  <a:pt x="3200400" y="215900"/>
                </a:cubicBezTo>
                <a:cubicBezTo>
                  <a:pt x="3213100" y="228600"/>
                  <a:pt x="3228537" y="239056"/>
                  <a:pt x="3238500" y="254000"/>
                </a:cubicBezTo>
                <a:cubicBezTo>
                  <a:pt x="3245926" y="265139"/>
                  <a:pt x="3260666" y="282634"/>
                  <a:pt x="3251200" y="292100"/>
                </a:cubicBezTo>
                <a:lnTo>
                  <a:pt x="3225800" y="266700"/>
                </a:lnTo>
              </a:path>
            </a:pathLst>
          </a:custGeom>
          <a:noFill/>
          <a:ln w="63500" cap="flat" cmpd="sng" algn="ctr">
            <a:solidFill>
              <a:srgbClr val="FF33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347FFA-3393-42AB-8701-97144A8DF403}"/>
              </a:ext>
            </a:extLst>
          </p:cNvPr>
          <p:cNvSpPr txBox="1"/>
          <p:nvPr/>
        </p:nvSpPr>
        <p:spPr>
          <a:xfrm>
            <a:off x="5196802" y="3215878"/>
            <a:ext cx="20002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Font typeface="Arial"/>
              <a:buNone/>
            </a:pPr>
            <a:r>
              <a:rPr lang="sr-Latn-RS" sz="1350" b="1" dirty="0">
                <a:solidFill>
                  <a:srgbClr val="FF3300"/>
                </a:solidFill>
                <a:latin typeface="Calibri" panose="020F0502020204030204"/>
                <a:cs typeface="Arial"/>
                <a:sym typeface="Arial"/>
              </a:rPr>
              <a:t>Rezultujuće opterećenje</a:t>
            </a:r>
            <a:br>
              <a:rPr lang="sr-Latn-RS" sz="1350" b="1" dirty="0">
                <a:solidFill>
                  <a:srgbClr val="FF3300"/>
                </a:solidFill>
                <a:latin typeface="Calibri" panose="020F0502020204030204"/>
                <a:cs typeface="Arial"/>
                <a:sym typeface="Arial"/>
              </a:rPr>
            </a:br>
            <a:r>
              <a:rPr lang="sr-Latn-RS" sz="1350" b="1" dirty="0">
                <a:solidFill>
                  <a:srgbClr val="FF3300"/>
                </a:solidFill>
                <a:latin typeface="Calibri" panose="020F0502020204030204"/>
                <a:cs typeface="Arial"/>
                <a:sym typeface="Arial"/>
              </a:rPr>
              <a:t>(sa DG iz PV)</a:t>
            </a:r>
            <a:endParaRPr lang="en-GB" sz="1350" b="1" dirty="0">
              <a:solidFill>
                <a:srgbClr val="FF3300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0" name="Down Arrow 92">
            <a:extLst>
              <a:ext uri="{FF2B5EF4-FFF2-40B4-BE49-F238E27FC236}">
                <a16:creationId xmlns:a16="http://schemas.microsoft.com/office/drawing/2014/main" id="{D3865472-C2A5-4B3E-9BB5-A487FC9D8011}"/>
              </a:ext>
            </a:extLst>
          </p:cNvPr>
          <p:cNvSpPr/>
          <p:nvPr/>
        </p:nvSpPr>
        <p:spPr>
          <a:xfrm>
            <a:off x="5076353" y="2421055"/>
            <a:ext cx="300036" cy="475810"/>
          </a:xfrm>
          <a:prstGeom prst="downArrow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FCE2D3-4184-4D4C-B3A2-527E230CBE7E}"/>
              </a:ext>
            </a:extLst>
          </p:cNvPr>
          <p:cNvSpPr txBox="1"/>
          <p:nvPr/>
        </p:nvSpPr>
        <p:spPr>
          <a:xfrm flipH="1">
            <a:off x="8902720" y="2421858"/>
            <a:ext cx="93365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Font typeface="Arial"/>
              <a:buNone/>
            </a:pPr>
            <a:r>
              <a:rPr lang="sr-Latn-RS" sz="1350" b="1" i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/>
                <a:sym typeface="Arial"/>
              </a:rPr>
              <a:t>Odziv potrošnje (DR)</a:t>
            </a:r>
            <a:endParaRPr lang="en-US" sz="1350" b="1" i="1" dirty="0"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4CBA0D2-18AF-4E84-BBBD-E9F243F7B35F}"/>
              </a:ext>
            </a:extLst>
          </p:cNvPr>
          <p:cNvSpPr txBox="1"/>
          <p:nvPr/>
        </p:nvSpPr>
        <p:spPr>
          <a:xfrm flipH="1">
            <a:off x="1862795" y="2329922"/>
            <a:ext cx="93365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>
              <a:buFont typeface="Arial"/>
              <a:buNone/>
            </a:pPr>
            <a:r>
              <a:rPr lang="sr-Latn-RS" sz="1350" b="1" i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/>
                <a:sym typeface="Arial"/>
              </a:rPr>
              <a:t>Odziv potrošnje (DR)</a:t>
            </a:r>
            <a:endParaRPr lang="en-US" sz="1350" b="1" i="1" dirty="0"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5491DF0-BEC6-4E98-9BE6-40AF4241CB9F}"/>
              </a:ext>
            </a:extLst>
          </p:cNvPr>
          <p:cNvGrpSpPr/>
          <p:nvPr/>
        </p:nvGrpSpPr>
        <p:grpSpPr>
          <a:xfrm>
            <a:off x="5006716" y="3021993"/>
            <a:ext cx="1883573" cy="922638"/>
            <a:chOff x="4508500" y="3138616"/>
            <a:chExt cx="3226832" cy="1230184"/>
          </a:xfrm>
        </p:grpSpPr>
        <p:sp>
          <p:nvSpPr>
            <p:cNvPr id="44" name="Freeform 78">
              <a:extLst>
                <a:ext uri="{FF2B5EF4-FFF2-40B4-BE49-F238E27FC236}">
                  <a16:creationId xmlns:a16="http://schemas.microsoft.com/office/drawing/2014/main" id="{5A0CE52A-9CF3-4AEE-A435-572226B94E6A}"/>
                </a:ext>
              </a:extLst>
            </p:cNvPr>
            <p:cNvSpPr/>
            <p:nvPr/>
          </p:nvSpPr>
          <p:spPr>
            <a:xfrm>
              <a:off x="4508500" y="3721100"/>
              <a:ext cx="3214932" cy="647700"/>
            </a:xfrm>
            <a:custGeom>
              <a:avLst/>
              <a:gdLst>
                <a:gd name="connsiteX0" fmla="*/ 0 w 3214932"/>
                <a:gd name="connsiteY0" fmla="*/ 0 h 876300"/>
                <a:gd name="connsiteX1" fmla="*/ 114300 w 3214932"/>
                <a:gd name="connsiteY1" fmla="*/ 25400 h 876300"/>
                <a:gd name="connsiteX2" fmla="*/ 152400 w 3214932"/>
                <a:gd name="connsiteY2" fmla="*/ 50800 h 876300"/>
                <a:gd name="connsiteX3" fmla="*/ 292100 w 3214932"/>
                <a:gd name="connsiteY3" fmla="*/ 63500 h 876300"/>
                <a:gd name="connsiteX4" fmla="*/ 381000 w 3214932"/>
                <a:gd name="connsiteY4" fmla="*/ 88900 h 876300"/>
                <a:gd name="connsiteX5" fmla="*/ 673100 w 3214932"/>
                <a:gd name="connsiteY5" fmla="*/ 101600 h 876300"/>
                <a:gd name="connsiteX6" fmla="*/ 762000 w 3214932"/>
                <a:gd name="connsiteY6" fmla="*/ 127000 h 876300"/>
                <a:gd name="connsiteX7" fmla="*/ 800100 w 3214932"/>
                <a:gd name="connsiteY7" fmla="*/ 152400 h 876300"/>
                <a:gd name="connsiteX8" fmla="*/ 876300 w 3214932"/>
                <a:gd name="connsiteY8" fmla="*/ 177800 h 876300"/>
                <a:gd name="connsiteX9" fmla="*/ 914400 w 3214932"/>
                <a:gd name="connsiteY9" fmla="*/ 190500 h 876300"/>
                <a:gd name="connsiteX10" fmla="*/ 952500 w 3214932"/>
                <a:gd name="connsiteY10" fmla="*/ 203200 h 876300"/>
                <a:gd name="connsiteX11" fmla="*/ 990600 w 3214932"/>
                <a:gd name="connsiteY11" fmla="*/ 228600 h 876300"/>
                <a:gd name="connsiteX12" fmla="*/ 1066800 w 3214932"/>
                <a:gd name="connsiteY12" fmla="*/ 254000 h 876300"/>
                <a:gd name="connsiteX13" fmla="*/ 1143000 w 3214932"/>
                <a:gd name="connsiteY13" fmla="*/ 292100 h 876300"/>
                <a:gd name="connsiteX14" fmla="*/ 1244600 w 3214932"/>
                <a:gd name="connsiteY14" fmla="*/ 381000 h 876300"/>
                <a:gd name="connsiteX15" fmla="*/ 1282700 w 3214932"/>
                <a:gd name="connsiteY15" fmla="*/ 419100 h 876300"/>
                <a:gd name="connsiteX16" fmla="*/ 1308100 w 3214932"/>
                <a:gd name="connsiteY16" fmla="*/ 457200 h 876300"/>
                <a:gd name="connsiteX17" fmla="*/ 1346200 w 3214932"/>
                <a:gd name="connsiteY17" fmla="*/ 482600 h 876300"/>
                <a:gd name="connsiteX18" fmla="*/ 1409700 w 3214932"/>
                <a:gd name="connsiteY18" fmla="*/ 546100 h 876300"/>
                <a:gd name="connsiteX19" fmla="*/ 1435100 w 3214932"/>
                <a:gd name="connsiteY19" fmla="*/ 584200 h 876300"/>
                <a:gd name="connsiteX20" fmla="*/ 1511300 w 3214932"/>
                <a:gd name="connsiteY20" fmla="*/ 647700 h 876300"/>
                <a:gd name="connsiteX21" fmla="*/ 1574800 w 3214932"/>
                <a:gd name="connsiteY21" fmla="*/ 723900 h 876300"/>
                <a:gd name="connsiteX22" fmla="*/ 1612900 w 3214932"/>
                <a:gd name="connsiteY22" fmla="*/ 736600 h 876300"/>
                <a:gd name="connsiteX23" fmla="*/ 1727200 w 3214932"/>
                <a:gd name="connsiteY23" fmla="*/ 812800 h 876300"/>
                <a:gd name="connsiteX24" fmla="*/ 1765300 w 3214932"/>
                <a:gd name="connsiteY24" fmla="*/ 838200 h 876300"/>
                <a:gd name="connsiteX25" fmla="*/ 1955800 w 3214932"/>
                <a:gd name="connsiteY25" fmla="*/ 876300 h 876300"/>
                <a:gd name="connsiteX26" fmla="*/ 2146300 w 3214932"/>
                <a:gd name="connsiteY26" fmla="*/ 850900 h 876300"/>
                <a:gd name="connsiteX27" fmla="*/ 2184400 w 3214932"/>
                <a:gd name="connsiteY27" fmla="*/ 825500 h 876300"/>
                <a:gd name="connsiteX28" fmla="*/ 2222500 w 3214932"/>
                <a:gd name="connsiteY28" fmla="*/ 812800 h 876300"/>
                <a:gd name="connsiteX29" fmla="*/ 2298700 w 3214932"/>
                <a:gd name="connsiteY29" fmla="*/ 762000 h 876300"/>
                <a:gd name="connsiteX30" fmla="*/ 2336800 w 3214932"/>
                <a:gd name="connsiteY30" fmla="*/ 736600 h 876300"/>
                <a:gd name="connsiteX31" fmla="*/ 2400300 w 3214932"/>
                <a:gd name="connsiteY31" fmla="*/ 685800 h 876300"/>
                <a:gd name="connsiteX32" fmla="*/ 2463800 w 3214932"/>
                <a:gd name="connsiteY32" fmla="*/ 635000 h 876300"/>
                <a:gd name="connsiteX33" fmla="*/ 2527300 w 3214932"/>
                <a:gd name="connsiteY33" fmla="*/ 558800 h 876300"/>
                <a:gd name="connsiteX34" fmla="*/ 2552700 w 3214932"/>
                <a:gd name="connsiteY34" fmla="*/ 520700 h 876300"/>
                <a:gd name="connsiteX35" fmla="*/ 2590800 w 3214932"/>
                <a:gd name="connsiteY35" fmla="*/ 508000 h 876300"/>
                <a:gd name="connsiteX36" fmla="*/ 2628900 w 3214932"/>
                <a:gd name="connsiteY36" fmla="*/ 469900 h 876300"/>
                <a:gd name="connsiteX37" fmla="*/ 2641600 w 3214932"/>
                <a:gd name="connsiteY37" fmla="*/ 431800 h 876300"/>
                <a:gd name="connsiteX38" fmla="*/ 2730500 w 3214932"/>
                <a:gd name="connsiteY38" fmla="*/ 330200 h 876300"/>
                <a:gd name="connsiteX39" fmla="*/ 2755900 w 3214932"/>
                <a:gd name="connsiteY39" fmla="*/ 292100 h 876300"/>
                <a:gd name="connsiteX40" fmla="*/ 2794000 w 3214932"/>
                <a:gd name="connsiteY40" fmla="*/ 266700 h 876300"/>
                <a:gd name="connsiteX41" fmla="*/ 2844800 w 3214932"/>
                <a:gd name="connsiteY41" fmla="*/ 203200 h 876300"/>
                <a:gd name="connsiteX42" fmla="*/ 2895600 w 3214932"/>
                <a:gd name="connsiteY42" fmla="*/ 127000 h 876300"/>
                <a:gd name="connsiteX43" fmla="*/ 2933700 w 3214932"/>
                <a:gd name="connsiteY43" fmla="*/ 101600 h 876300"/>
                <a:gd name="connsiteX44" fmla="*/ 3009900 w 3214932"/>
                <a:gd name="connsiteY44" fmla="*/ 76200 h 876300"/>
                <a:gd name="connsiteX45" fmla="*/ 3048000 w 3214932"/>
                <a:gd name="connsiteY45" fmla="*/ 63500 h 876300"/>
                <a:gd name="connsiteX46" fmla="*/ 3098800 w 3214932"/>
                <a:gd name="connsiteY46" fmla="*/ 50800 h 876300"/>
                <a:gd name="connsiteX47" fmla="*/ 3175000 w 3214932"/>
                <a:gd name="connsiteY47" fmla="*/ 25400 h 876300"/>
                <a:gd name="connsiteX48" fmla="*/ 3200400 w 3214932"/>
                <a:gd name="connsiteY48" fmla="*/ 1270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214932" h="876300">
                  <a:moveTo>
                    <a:pt x="0" y="0"/>
                  </a:moveTo>
                  <a:cubicBezTo>
                    <a:pt x="29266" y="4878"/>
                    <a:pt x="83036" y="9768"/>
                    <a:pt x="114300" y="25400"/>
                  </a:cubicBezTo>
                  <a:cubicBezTo>
                    <a:pt x="127952" y="32226"/>
                    <a:pt x="137475" y="47602"/>
                    <a:pt x="152400" y="50800"/>
                  </a:cubicBezTo>
                  <a:cubicBezTo>
                    <a:pt x="198121" y="60597"/>
                    <a:pt x="245533" y="59267"/>
                    <a:pt x="292100" y="63500"/>
                  </a:cubicBezTo>
                  <a:cubicBezTo>
                    <a:pt x="313561" y="70654"/>
                    <a:pt x="360497" y="87381"/>
                    <a:pt x="381000" y="88900"/>
                  </a:cubicBezTo>
                  <a:cubicBezTo>
                    <a:pt x="478192" y="96099"/>
                    <a:pt x="575733" y="97367"/>
                    <a:pt x="673100" y="101600"/>
                  </a:cubicBezTo>
                  <a:cubicBezTo>
                    <a:pt x="689376" y="105669"/>
                    <a:pt x="743780" y="117890"/>
                    <a:pt x="762000" y="127000"/>
                  </a:cubicBezTo>
                  <a:cubicBezTo>
                    <a:pt x="775652" y="133826"/>
                    <a:pt x="786152" y="146201"/>
                    <a:pt x="800100" y="152400"/>
                  </a:cubicBezTo>
                  <a:cubicBezTo>
                    <a:pt x="824566" y="163274"/>
                    <a:pt x="850900" y="169333"/>
                    <a:pt x="876300" y="177800"/>
                  </a:cubicBezTo>
                  <a:lnTo>
                    <a:pt x="914400" y="190500"/>
                  </a:lnTo>
                  <a:cubicBezTo>
                    <a:pt x="927100" y="194733"/>
                    <a:pt x="941361" y="195774"/>
                    <a:pt x="952500" y="203200"/>
                  </a:cubicBezTo>
                  <a:cubicBezTo>
                    <a:pt x="965200" y="211667"/>
                    <a:pt x="976652" y="222401"/>
                    <a:pt x="990600" y="228600"/>
                  </a:cubicBezTo>
                  <a:cubicBezTo>
                    <a:pt x="1015066" y="239474"/>
                    <a:pt x="1044523" y="239148"/>
                    <a:pt x="1066800" y="254000"/>
                  </a:cubicBezTo>
                  <a:cubicBezTo>
                    <a:pt x="1116039" y="286826"/>
                    <a:pt x="1090420" y="274573"/>
                    <a:pt x="1143000" y="292100"/>
                  </a:cubicBezTo>
                  <a:cubicBezTo>
                    <a:pt x="1214967" y="400050"/>
                    <a:pt x="1096433" y="232833"/>
                    <a:pt x="1244600" y="381000"/>
                  </a:cubicBezTo>
                  <a:cubicBezTo>
                    <a:pt x="1257300" y="393700"/>
                    <a:pt x="1271202" y="405302"/>
                    <a:pt x="1282700" y="419100"/>
                  </a:cubicBezTo>
                  <a:cubicBezTo>
                    <a:pt x="1292471" y="430826"/>
                    <a:pt x="1297307" y="446407"/>
                    <a:pt x="1308100" y="457200"/>
                  </a:cubicBezTo>
                  <a:cubicBezTo>
                    <a:pt x="1318893" y="467993"/>
                    <a:pt x="1333500" y="474133"/>
                    <a:pt x="1346200" y="482600"/>
                  </a:cubicBezTo>
                  <a:cubicBezTo>
                    <a:pt x="1413933" y="584200"/>
                    <a:pt x="1325033" y="461433"/>
                    <a:pt x="1409700" y="546100"/>
                  </a:cubicBezTo>
                  <a:cubicBezTo>
                    <a:pt x="1420493" y="556893"/>
                    <a:pt x="1425329" y="572474"/>
                    <a:pt x="1435100" y="584200"/>
                  </a:cubicBezTo>
                  <a:cubicBezTo>
                    <a:pt x="1465658" y="620870"/>
                    <a:pt x="1473838" y="622725"/>
                    <a:pt x="1511300" y="647700"/>
                  </a:cubicBezTo>
                  <a:cubicBezTo>
                    <a:pt x="1530042" y="675813"/>
                    <a:pt x="1545464" y="704343"/>
                    <a:pt x="1574800" y="723900"/>
                  </a:cubicBezTo>
                  <a:cubicBezTo>
                    <a:pt x="1585939" y="731326"/>
                    <a:pt x="1601198" y="730099"/>
                    <a:pt x="1612900" y="736600"/>
                  </a:cubicBezTo>
                  <a:lnTo>
                    <a:pt x="1727200" y="812800"/>
                  </a:lnTo>
                  <a:cubicBezTo>
                    <a:pt x="1739900" y="821267"/>
                    <a:pt x="1750820" y="833373"/>
                    <a:pt x="1765300" y="838200"/>
                  </a:cubicBezTo>
                  <a:cubicBezTo>
                    <a:pt x="1877867" y="875722"/>
                    <a:pt x="1814890" y="860643"/>
                    <a:pt x="1955800" y="876300"/>
                  </a:cubicBezTo>
                  <a:cubicBezTo>
                    <a:pt x="1972310" y="874649"/>
                    <a:pt x="2108039" y="865248"/>
                    <a:pt x="2146300" y="850900"/>
                  </a:cubicBezTo>
                  <a:cubicBezTo>
                    <a:pt x="2160592" y="845541"/>
                    <a:pt x="2170748" y="832326"/>
                    <a:pt x="2184400" y="825500"/>
                  </a:cubicBezTo>
                  <a:cubicBezTo>
                    <a:pt x="2196374" y="819513"/>
                    <a:pt x="2210798" y="819301"/>
                    <a:pt x="2222500" y="812800"/>
                  </a:cubicBezTo>
                  <a:cubicBezTo>
                    <a:pt x="2249185" y="797975"/>
                    <a:pt x="2273300" y="778933"/>
                    <a:pt x="2298700" y="762000"/>
                  </a:cubicBezTo>
                  <a:lnTo>
                    <a:pt x="2336800" y="736600"/>
                  </a:lnTo>
                  <a:cubicBezTo>
                    <a:pt x="2409593" y="627411"/>
                    <a:pt x="2312666" y="755907"/>
                    <a:pt x="2400300" y="685800"/>
                  </a:cubicBezTo>
                  <a:cubicBezTo>
                    <a:pt x="2482364" y="620148"/>
                    <a:pt x="2368035" y="666922"/>
                    <a:pt x="2463800" y="635000"/>
                  </a:cubicBezTo>
                  <a:cubicBezTo>
                    <a:pt x="2526863" y="540405"/>
                    <a:pt x="2445812" y="656586"/>
                    <a:pt x="2527300" y="558800"/>
                  </a:cubicBezTo>
                  <a:cubicBezTo>
                    <a:pt x="2537071" y="547074"/>
                    <a:pt x="2540781" y="530235"/>
                    <a:pt x="2552700" y="520700"/>
                  </a:cubicBezTo>
                  <a:cubicBezTo>
                    <a:pt x="2563153" y="512337"/>
                    <a:pt x="2578100" y="512233"/>
                    <a:pt x="2590800" y="508000"/>
                  </a:cubicBezTo>
                  <a:cubicBezTo>
                    <a:pt x="2603500" y="495300"/>
                    <a:pt x="2618937" y="484844"/>
                    <a:pt x="2628900" y="469900"/>
                  </a:cubicBezTo>
                  <a:cubicBezTo>
                    <a:pt x="2636326" y="458761"/>
                    <a:pt x="2635099" y="443502"/>
                    <a:pt x="2641600" y="431800"/>
                  </a:cubicBezTo>
                  <a:cubicBezTo>
                    <a:pt x="2685178" y="353359"/>
                    <a:pt x="2674844" y="367304"/>
                    <a:pt x="2730500" y="330200"/>
                  </a:cubicBezTo>
                  <a:cubicBezTo>
                    <a:pt x="2738967" y="317500"/>
                    <a:pt x="2745107" y="302893"/>
                    <a:pt x="2755900" y="292100"/>
                  </a:cubicBezTo>
                  <a:cubicBezTo>
                    <a:pt x="2766693" y="281307"/>
                    <a:pt x="2784465" y="278619"/>
                    <a:pt x="2794000" y="266700"/>
                  </a:cubicBezTo>
                  <a:cubicBezTo>
                    <a:pt x="2864107" y="179066"/>
                    <a:pt x="2735611" y="275993"/>
                    <a:pt x="2844800" y="203200"/>
                  </a:cubicBezTo>
                  <a:cubicBezTo>
                    <a:pt x="2861733" y="177800"/>
                    <a:pt x="2870200" y="143933"/>
                    <a:pt x="2895600" y="127000"/>
                  </a:cubicBezTo>
                  <a:cubicBezTo>
                    <a:pt x="2908300" y="118533"/>
                    <a:pt x="2919752" y="107799"/>
                    <a:pt x="2933700" y="101600"/>
                  </a:cubicBezTo>
                  <a:cubicBezTo>
                    <a:pt x="2958166" y="90726"/>
                    <a:pt x="2984500" y="84667"/>
                    <a:pt x="3009900" y="76200"/>
                  </a:cubicBezTo>
                  <a:cubicBezTo>
                    <a:pt x="3022600" y="71967"/>
                    <a:pt x="3035013" y="66747"/>
                    <a:pt x="3048000" y="63500"/>
                  </a:cubicBezTo>
                  <a:cubicBezTo>
                    <a:pt x="3064933" y="59267"/>
                    <a:pt x="3082082" y="55816"/>
                    <a:pt x="3098800" y="50800"/>
                  </a:cubicBezTo>
                  <a:cubicBezTo>
                    <a:pt x="3124445" y="43107"/>
                    <a:pt x="3149600" y="33867"/>
                    <a:pt x="3175000" y="25400"/>
                  </a:cubicBezTo>
                  <a:cubicBezTo>
                    <a:pt x="3217116" y="11361"/>
                    <a:pt x="3226487" y="12700"/>
                    <a:pt x="3200400" y="12700"/>
                  </a:cubicBezTo>
                </a:path>
              </a:pathLst>
            </a:custGeom>
            <a:noFill/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4CA9EFB-7855-40E6-B5FE-49546BE74AE8}"/>
                </a:ext>
              </a:extLst>
            </p:cNvPr>
            <p:cNvCxnSpPr>
              <a:stCxn id="44" idx="48"/>
            </p:cNvCxnSpPr>
            <p:nvPr/>
          </p:nvCxnSpPr>
          <p:spPr>
            <a:xfrm flipV="1">
              <a:off x="7708900" y="3138616"/>
              <a:ext cx="26430" cy="591871"/>
            </a:xfrm>
            <a:prstGeom prst="line">
              <a:avLst/>
            </a:prstGeom>
            <a:ln w="635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B5AE041-904B-4B3F-96F6-A60DB9E854B2}"/>
              </a:ext>
            </a:extLst>
          </p:cNvPr>
          <p:cNvSpPr txBox="1"/>
          <p:nvPr/>
        </p:nvSpPr>
        <p:spPr>
          <a:xfrm>
            <a:off x="5646550" y="3454602"/>
            <a:ext cx="176028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Font typeface="Arial"/>
              <a:buNone/>
            </a:pPr>
            <a:r>
              <a:rPr lang="sr-Latn-RS" sz="135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Proizvodnja električne energije iz značajnog broja PV panela</a:t>
            </a:r>
            <a:endParaRPr lang="en-GB" sz="135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64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0.00065 -0.1576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0" grpId="0"/>
      <p:bldP spid="30" grpId="1"/>
      <p:bldP spid="31" grpId="0" animBg="1"/>
      <p:bldP spid="32" grpId="0"/>
      <p:bldP spid="33" grpId="0"/>
      <p:bldP spid="33" grpId="1"/>
      <p:bldP spid="34" grpId="0" animBg="1"/>
      <p:bldP spid="39" grpId="0"/>
      <p:bldP spid="39" grpId="1"/>
      <p:bldP spid="40" grpId="0" animBg="1"/>
      <p:bldP spid="41" grpId="0"/>
      <p:bldP spid="42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8CEB7-C869-4CDC-9D64-066F6941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06135"/>
            <a:ext cx="9905998" cy="1518557"/>
          </a:xfrm>
        </p:spPr>
        <p:txBody>
          <a:bodyPr>
            <a:normAutofit fontScale="90000"/>
          </a:bodyPr>
          <a:lstStyle/>
          <a:p>
            <a:r>
              <a:rPr lang="sr-Latn-RS" dirty="0">
                <a:solidFill>
                  <a:srgbClr val="FFFF00"/>
                </a:solidFill>
              </a:rPr>
              <a:t>a</a:t>
            </a:r>
            <a:r>
              <a:rPr lang="sr-Latn-RS" cap="none" dirty="0">
                <a:solidFill>
                  <a:srgbClr val="FFFF00"/>
                </a:solidFill>
              </a:rPr>
              <a:t>ktuelno</a:t>
            </a:r>
            <a:r>
              <a:rPr lang="sr-Latn-RS" dirty="0">
                <a:solidFill>
                  <a:srgbClr val="FFFF00"/>
                </a:solidFill>
              </a:rPr>
              <a:t>: </a:t>
            </a:r>
            <a:r>
              <a:rPr lang="sr-Latn-RS" i="1" dirty="0">
                <a:solidFill>
                  <a:srgbClr val="FFFF00"/>
                </a:solidFill>
              </a:rPr>
              <a:t>IEEE 2030.11-2021				    </a:t>
            </a:r>
            <a:r>
              <a:rPr lang="sr-Latn-RS" dirty="0">
                <a:solidFill>
                  <a:srgbClr val="FFFF00"/>
                </a:solidFill>
              </a:rPr>
              <a:t>(1/2)</a:t>
            </a:r>
            <a:br>
              <a:rPr lang="sr-Latn-RS" dirty="0"/>
            </a:br>
            <a:r>
              <a:rPr lang="en-US" dirty="0"/>
              <a:t>IEEE</a:t>
            </a:r>
            <a:r>
              <a:rPr lang="sr-Latn-RS" dirty="0"/>
              <a:t> </a:t>
            </a:r>
            <a:r>
              <a:rPr lang="sr-Latn-RS" cap="none" dirty="0"/>
              <a:t>Smernice za funkcionalne specifikacije sistema upravljanja distribuiranim izvorima</a:t>
            </a:r>
            <a:r>
              <a:rPr lang="en-US" dirty="0"/>
              <a:t> (DERMS)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22E16-9561-4CAA-AC5D-A740A8901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763486"/>
            <a:ext cx="10166124" cy="4988379"/>
          </a:xfrm>
        </p:spPr>
        <p:txBody>
          <a:bodyPr>
            <a:normAutofit fontScale="92500" lnSpcReduction="10000"/>
          </a:bodyPr>
          <a:lstStyle/>
          <a:p>
            <a:r>
              <a:rPr lang="sr-Latn-RS" dirty="0"/>
              <a:t>Agregacija DER kao ključni koncept i zahtev za operativno i efikasno korišćenje velikog broja DER, koji uključuje: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r-Latn-RS" dirty="0"/>
              <a:t> izvore energije i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r-Latn-RS" dirty="0"/>
              <a:t>odziv potrošnje 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</a:t>
            </a:r>
            <a:r>
              <a:rPr lang="sr-Latn-RS" dirty="0"/>
              <a:t> </a:t>
            </a:r>
            <a:r>
              <a:rPr lang="sr-Latn-RS" sz="2400" b="1" cap="all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DSM/DR </a:t>
            </a:r>
            <a:r>
              <a:rPr lang="sr-Latn-RS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 deo </a:t>
            </a:r>
            <a:r>
              <a:rPr lang="sr-Latn-RS" sz="2400" b="1" cap="all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derms</a:t>
            </a:r>
            <a:endParaRPr lang="sr-Latn-RS" sz="2400" b="1" cap="all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Latn-R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Cilj:</a:t>
            </a:r>
            <a:r>
              <a:rPr lang="sr-Latn-RS" dirty="0"/>
              <a:t> omogućiti pružanje fleksibilnosti i mrežnih usluga, uz optimizaciju rada DER</a:t>
            </a:r>
          </a:p>
          <a:p>
            <a:r>
              <a:rPr lang="sr-Latn-R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Sadržaj Smernica (Vodiča):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r-Latn-RS" dirty="0"/>
              <a:t> uputstvo za razvoj funkcionalnih specifikacija za DERMS;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r-Latn-RS" dirty="0"/>
              <a:t> osnovni funkcionalni zahtevi i predlog seta bazičnih funkcija;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r-Latn-RS" dirty="0"/>
              <a:t>opis mrežnih usluga koje </a:t>
            </a:r>
            <a:r>
              <a:rPr lang="sr-Latn-RS" dirty="0" err="1"/>
              <a:t>agregirani</a:t>
            </a:r>
            <a:r>
              <a:rPr lang="sr-Latn-RS" dirty="0"/>
              <a:t> DER mogu obezbediti za sisteme distribucije i prenosa;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r-Latn-RS" dirty="0"/>
              <a:t> principi za primenu DERMS i upravljačkih sistema DERMS;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r-Latn-RS" dirty="0"/>
              <a:t> obrađena pitanja implementacije i interoperabilnosti DERMS sa njegovim okruženjem;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dirty="0"/>
              <a:t> komunikaciona i informatička infrastruktura modernih mreža.</a:t>
            </a:r>
            <a:endParaRPr lang="sr-Latn-RS" dirty="0"/>
          </a:p>
          <a:p>
            <a:pPr marL="457200" lvl="1" indent="0">
              <a:buNone/>
            </a:pPr>
            <a:endParaRPr lang="sr-Latn-RS" dirty="0"/>
          </a:p>
          <a:p>
            <a:endParaRPr lang="sr-Latn-RS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42931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8CEB7-C869-4CDC-9D64-066F6941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06135"/>
            <a:ext cx="9905998" cy="1518557"/>
          </a:xfrm>
        </p:spPr>
        <p:txBody>
          <a:bodyPr>
            <a:normAutofit fontScale="90000"/>
          </a:bodyPr>
          <a:lstStyle/>
          <a:p>
            <a:r>
              <a:rPr lang="sr-Latn-RS" dirty="0">
                <a:solidFill>
                  <a:srgbClr val="FFFF00"/>
                </a:solidFill>
              </a:rPr>
              <a:t>a</a:t>
            </a:r>
            <a:r>
              <a:rPr lang="sr-Latn-RS" cap="none" dirty="0">
                <a:solidFill>
                  <a:srgbClr val="FFFF00"/>
                </a:solidFill>
              </a:rPr>
              <a:t>ktuelno</a:t>
            </a:r>
            <a:r>
              <a:rPr lang="sr-Latn-RS" dirty="0">
                <a:solidFill>
                  <a:srgbClr val="FFFF00"/>
                </a:solidFill>
              </a:rPr>
              <a:t>: </a:t>
            </a:r>
            <a:r>
              <a:rPr lang="sr-Latn-RS" i="1" dirty="0">
                <a:solidFill>
                  <a:srgbClr val="FFFF00"/>
                </a:solidFill>
              </a:rPr>
              <a:t>IEEE 2030.11-2021				    </a:t>
            </a:r>
            <a:r>
              <a:rPr lang="sr-Latn-RS" dirty="0">
                <a:solidFill>
                  <a:srgbClr val="FFFF00"/>
                </a:solidFill>
              </a:rPr>
              <a:t>(2/2)</a:t>
            </a:r>
            <a:br>
              <a:rPr lang="sr-Latn-RS" dirty="0"/>
            </a:br>
            <a:r>
              <a:rPr lang="en-US" dirty="0"/>
              <a:t>IEEE</a:t>
            </a:r>
            <a:r>
              <a:rPr lang="sr-Latn-RS" dirty="0"/>
              <a:t> </a:t>
            </a:r>
            <a:r>
              <a:rPr lang="sr-Latn-RS" cap="none" dirty="0"/>
              <a:t>Smernice za funkcionalne specifikacije sistema upravljanja distribuiranim izvorima</a:t>
            </a:r>
            <a:r>
              <a:rPr lang="en-US" dirty="0"/>
              <a:t> (DERMS)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22E16-9561-4CAA-AC5D-A740A8901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810621"/>
            <a:ext cx="10624009" cy="4835276"/>
          </a:xfrm>
        </p:spPr>
        <p:txBody>
          <a:bodyPr>
            <a:normAutofit/>
          </a:bodyPr>
          <a:lstStyle/>
          <a:p>
            <a:r>
              <a:rPr lang="sr-Latn-R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Predlog seta bazičnih funkcija: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sr-Latn-RS" dirty="0"/>
              <a:t> raspoznavanje DER;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dirty="0"/>
              <a:t> vizuelizacija;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dirty="0"/>
              <a:t> monitoring tokova aktivne i reaktivne snage i napona u specifičnim čvorovima mreže;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dirty="0"/>
              <a:t> estimacija i planiranje (scheduling) proizvodnje iz DER;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dirty="0"/>
              <a:t> dispečing aktivne i reaktivne energije;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l-PL" dirty="0"/>
              <a:t> obezbeđivanje pomoćnih usluga, uključujući regulaciju tj. održavanje vrednosti napona i frekvencije.</a:t>
            </a:r>
            <a:endParaRPr lang="sr-Latn-RS" dirty="0"/>
          </a:p>
          <a:p>
            <a:pPr marL="0" lvl="1" indent="0">
              <a:buNone/>
            </a:pPr>
            <a:r>
              <a:rPr lang="sr-Latn-R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VAŽNO:</a:t>
            </a:r>
            <a:r>
              <a:rPr lang="sr-Latn-RS" dirty="0"/>
              <a:t> </a:t>
            </a:r>
          </a:p>
          <a:p>
            <a:pPr marL="0" lvl="1" indent="0">
              <a:buNone/>
            </a:pPr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Ovaj pristup je proširen i na sisteme upravljanja virtuelnom elektranom (</a:t>
            </a:r>
            <a:r>
              <a:rPr lang="sr-Latn-R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</a:t>
            </a:r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</a:t>
            </a:r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</a:t>
            </a:r>
            <a:r>
              <a:rPr lang="sr-Latn-R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VPP)</a:t>
            </a:r>
          </a:p>
        </p:txBody>
      </p:sp>
    </p:spTree>
    <p:extLst>
      <p:ext uri="{BB962C8B-B14F-4D97-AF65-F5344CB8AC3E}">
        <p14:creationId xmlns:p14="http://schemas.microsoft.com/office/powerpoint/2010/main" val="189639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b385d60f68dd989dca1fdc827799d85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11b479caf7b199da365455750e457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Props1.xml><?xml version="1.0" encoding="utf-8"?>
<ds:datastoreItem xmlns:ds="http://schemas.openxmlformats.org/officeDocument/2006/customXml" ds:itemID="{ECBD1B6F-AE5F-4B27-9BE1-4797C9BEFB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B6055E-F2DC-412A-8B07-D3793807DA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938410-2173-430A-9B92-20257D39BD88}">
  <ds:schemaRefs>
    <ds:schemaRef ds:uri="http://purl.org/dc/elements/1.1/"/>
    <ds:schemaRef ds:uri="71af3243-3dd4-4a8d-8c0d-dd76da1f02a5"/>
    <ds:schemaRef ds:uri="16c05727-aa75-4e4a-9b5f-8a80a1165891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Modern design</Template>
  <TotalTime>0</TotalTime>
  <Words>3721</Words>
  <Application>Microsoft Office PowerPoint</Application>
  <PresentationFormat>Widescreen</PresentationFormat>
  <Paragraphs>408</Paragraphs>
  <Slides>44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Arial</vt:lpstr>
      <vt:lpstr>Arial Narrow</vt:lpstr>
      <vt:lpstr>Calibri</vt:lpstr>
      <vt:lpstr>Calibri Light</vt:lpstr>
      <vt:lpstr>Courier New</vt:lpstr>
      <vt:lpstr>Symbol</vt:lpstr>
      <vt:lpstr>Tahoma</vt:lpstr>
      <vt:lpstr>Trebuchet MS</vt:lpstr>
      <vt:lpstr>Tw Cen MT</vt:lpstr>
      <vt:lpstr>Wingdings</vt:lpstr>
      <vt:lpstr>Wingdings 2</vt:lpstr>
      <vt:lpstr>Circuit</vt:lpstr>
      <vt:lpstr>Clip</vt:lpstr>
      <vt:lpstr>Worksheet</vt:lpstr>
      <vt:lpstr>Управљање потрошњом електричне енергије </vt:lpstr>
      <vt:lpstr>Теме за разматрање:</vt:lpstr>
      <vt:lpstr>УВОДНО РАЗМАТРАЊЕ О УПРАВЉАЊУ ПОТРОШЊОМ</vt:lpstr>
      <vt:lpstr>PowerPoint Presentation</vt:lpstr>
      <vt:lpstr>Uloga i uticaj DSM/DR i V-OIE na opterećenje</vt:lpstr>
      <vt:lpstr>Tehničko rešenje kombinovanog rada DSM, EV i DG (V-OIE) Neophodna „smart“ hardverska i softverska podrška</vt:lpstr>
      <vt:lpstr>PowerPoint Presentation</vt:lpstr>
      <vt:lpstr>aktuelno: IEEE 2030.11-2021        (1/2) IEEE Smernice za funkcionalne specifikacije sistema upravljanja distribuiranim izvorima (DERMS)</vt:lpstr>
      <vt:lpstr>aktuelno: IEEE 2030.11-2021        (2/2) IEEE Smernice za funkcionalne specifikacije sistema upravljanja distribuiranim izvorima (DERMS)</vt:lpstr>
      <vt:lpstr>ПРАВНИ ОКВИР ЗА УПРАВЉАЊЕ ПОТРОШЊОМ</vt:lpstr>
      <vt:lpstr>Управљање Потрошњом У ЕУ РЕГУЛАТИВИ</vt:lpstr>
      <vt:lpstr>Управљање Потрошњом У ЕУ РЕГУЛАТИВИ</vt:lpstr>
      <vt:lpstr>Управљање Потрошњом У ДОМАЋЕМ ЗАКОНОДАВСТВУ</vt:lpstr>
      <vt:lpstr>Управљање Потрошњом У ДОМАЋЕМ ЗАКОНОДАВСТВУ</vt:lpstr>
      <vt:lpstr>Управљање Потрошњом У ДОМАЋЕМ ЗАКОНОДАВСТВУ</vt:lpstr>
      <vt:lpstr>РЕГУЛАТОРНО-ТАРИФНИ АСПЕКТ УПРАВЉАЊА ПОТРОШЊОМ</vt:lpstr>
      <vt:lpstr>- ТАРИФНИ СИСТЕМ -  МОГУЋНОСТИ ИНДИРЕКТНОГ УПРАВЉАЊА ПОТРОШЊОМ</vt:lpstr>
      <vt:lpstr>ТАРИФНИ СИСТЕМ - ОПШТЕ</vt:lpstr>
      <vt:lpstr>ТАРИФНИ СИСТЕМ - ОПШТЕ</vt:lpstr>
      <vt:lpstr>ТАРИФНИ ЕЛЕМЕНТИ</vt:lpstr>
      <vt:lpstr>ТАРИФЕ </vt:lpstr>
      <vt:lpstr>ТАРИФЕ ЗА АКТИВНУ СНАГУ</vt:lpstr>
      <vt:lpstr>ТАРИФЕ ЗА РЕАКТИВНУ ЕНЕРГИЈУ</vt:lpstr>
      <vt:lpstr>ТАРИФЕ ЗА АКТИВНУ ЕНЕРГИЈУ</vt:lpstr>
      <vt:lpstr>ТАРИФЕ ЗА АКТИВНУ ЕНЕРГИЈУ</vt:lpstr>
      <vt:lpstr>ЕФЕКАТ ИЗМЕНЕ ТАРИФНОГ СИСТЕМА – ЕДБ ЗИМСКИ ДАН</vt:lpstr>
      <vt:lpstr>БУДУЋНОСТ</vt:lpstr>
      <vt:lpstr>ЗАВИСНОСТ КАПАЦИТЕТА УПРАВЉИВЕ ПОТРОШЊЕ ОД ТАРИФНИХ СТАВОВА И НАЧИНА КОРИШЋЕЊА ЕЛЕКТРИЧНЕ ЕНЕРГИЈЕ</vt:lpstr>
      <vt:lpstr>Karakteristike električne energije kao veleprodajne „robe“ na kratkoročnom „spot“ tržištu </vt:lpstr>
      <vt:lpstr>Različiti tipovi upravljanja potrošnjom</vt:lpstr>
      <vt:lpstr>Da li domaćinstva u Srbiji reaguju na cenovne signale?</vt:lpstr>
      <vt:lpstr>Odnos niže i više tarife na organizovanom veleprodajnom tržištu Srbije (SEEPEX), kao i na maloprodajnim tržištima u Evropi</vt:lpstr>
      <vt:lpstr>Prosečne SEEPEX cene četvoročasovnih blok perioda od 2023. god. i trendovi</vt:lpstr>
      <vt:lpstr>Zakonitosti tržišta električne energije i zaključci u vezi sa tarifama </vt:lpstr>
      <vt:lpstr>ТЕХНИЧКА СПРЕМНОСТ ЗА УПРАВЉАЊЕ ПОТРОШЊОМ</vt:lpstr>
      <vt:lpstr>Садржај секције</vt:lpstr>
      <vt:lpstr>Постојећа решења за DSM</vt:lpstr>
      <vt:lpstr>Постојећа решења за DSM - потребна инфраструктура</vt:lpstr>
      <vt:lpstr>IoT решења за DSM земаља у развоју </vt:lpstr>
      <vt:lpstr>IoT решење за DSM земаља у развоју </vt:lpstr>
      <vt:lpstr>IoT решење за DSM земаља у развоју </vt:lpstr>
      <vt:lpstr>EPRI водич за анализе трошкова и користи Smart Grid пројеката</vt:lpstr>
      <vt:lpstr>Пример – смањење потрошње VOLT/VAR оптимизацијом </vt:lpstr>
      <vt:lpstr>  хвала на пажњи!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2024-05-22T07:28:25Z</dcterms:created>
  <dcterms:modified xsi:type="dcterms:W3CDTF">2024-06-18T08:18:28Z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