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261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8070"/>
    <a:srgbClr val="72B170"/>
    <a:srgbClr val="29646A"/>
    <a:srgbClr val="294661"/>
    <a:srgbClr val="E45B0E"/>
    <a:srgbClr val="FFFFFF"/>
    <a:srgbClr val="2D719B"/>
    <a:srgbClr val="282560"/>
    <a:srgbClr val="D5DB27"/>
    <a:srgbClr val="D0E8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FD56-F71D-E0ED-F4B2-DFA27643E0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4A39E4-1FD7-0DCB-8D93-DB8A89C704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4C231-059B-A4F4-2726-B0811C961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80295-117D-4B2A-98DD-A4E547914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48CF4-DC14-997B-E145-544108548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84271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A8E3C-0795-108C-719A-490FF94B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9CC70-0C5B-35AD-D338-2D2748BEB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82485-D13A-F5B6-CC2A-B6AB0DBB4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C2971-7CD7-56D0-0A5B-466F2C64B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121C6-AE90-1DDA-0226-85E3B26D4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571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93ACE-CE91-34F0-E31F-6E694EF67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7726F-8C5F-857E-4790-82FC5B54F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EC617-C2CA-81EB-B90C-CA05B179D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71F15-0F01-DD29-12D3-3B4B062C9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AE6A1-775C-B92A-4164-A600A5B91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46600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3B04C-D406-6554-4FAE-64C9575C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3B75D-294A-9A6C-E04B-DFE479C4FB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77E572-CF7D-2651-EA31-1E9DEA26E0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D769A-15AF-9A19-F91F-B715F8832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F8837-1ADE-6736-517D-00FCB21E8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42704-6E65-3221-069D-8ACA601EA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20234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98821-F5AF-1D37-F2B7-600EC6748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35C1F6-CF7A-EB4E-E141-BABD54C1B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FCCA99-EC3F-70A6-F67D-13BE3FE46F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3A2330-9EC7-AF42-170A-4E3E868501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1668B7-A8F9-996D-0179-8D23D7D8E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777BD4-E84D-7B45-3A0F-7C8C7B866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F9B4F-B33C-FF47-F50C-4B42AFB0E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DD9BE0-B0A4-64F2-C64A-7C62932B5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43474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E1A2F-0757-43CD-273D-6334A680E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F072D4-683E-537D-2337-E187FD81D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AAD5F-A380-5C3E-A6A9-5140DDF35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A7484-1452-7816-43CD-5D18554E0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64470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77EA72-5C8F-B575-5071-B47268B2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3304F-4B3E-B200-BE02-A2F93394B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7A157-C332-C211-6C52-27E9429D8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85198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27CBC-D528-A68C-28C7-3CA48F954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2FC74-62E2-B3C2-FFB8-AAA45E3DD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ED479-6D23-86E4-CEDB-DAFC8EA9D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0EB182-8D22-1C36-C17B-5C5F85D0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F8B80-741B-23B0-1DAD-8119AD86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F14ACE-5CED-E29E-830F-FF58A8DA9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7914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E5081-751B-BD2E-6F21-55C77FCD2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A76230-B1BB-AC52-4EE7-3D645880C2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F286B-35F5-13C3-B5BA-1BB2FB869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9A2AE-A54D-B65E-683A-7C66AC616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64496-2D03-7A32-5D38-1ADD930B6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E3C39-F7A7-01C0-BC6A-3DE274CDA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5938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B5B06-AF0B-6365-5E8D-3223FA414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DEF9EB-2647-CCB1-DA98-0E2736002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2AE2F-CB75-4EF3-BDDA-9726F4735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22080-7B71-9116-5344-98662F343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8827F-DCD5-E8EF-2B7F-3A52B3B5E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22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B9EAE3-4D26-06EF-F4AE-EE647A9562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BAF59C-C936-807A-2385-D240D135F4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4818A-8D51-D1A1-803A-29D38FEF9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D3921-146C-7FB0-F79E-F125FE645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09C3E-6A30-39D4-C044-90C905B5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86198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3BBAE5-1AAF-BBDE-FE08-652748D2F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19EB5-21AE-47AB-5764-761BAA9D4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380A25-629A-A490-43CB-1023BC7C24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6E911-08D3-434D-996A-7C808635710B}" type="datetimeFigureOut">
              <a:rPr lang="sr-Latn-RS" smtClean="0"/>
              <a:t>26.5.2026.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D7F31-ACA8-59BF-81D7-A79C9F292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F2ABC-66E2-3A51-8A9D-BA77BB4ACE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D936D-1A3D-4EFE-AC29-B6A5B14A01F0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0163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6CEF157-E87C-4B99-940E-E751CCE3189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9646A"/>
              </a:gs>
              <a:gs pos="50000">
                <a:srgbClr val="458070"/>
              </a:gs>
              <a:gs pos="100000">
                <a:srgbClr val="72B170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4A09CF-245F-B0FE-672A-7A5FBFED609D}"/>
              </a:ext>
            </a:extLst>
          </p:cNvPr>
          <p:cNvSpPr/>
          <p:nvPr/>
        </p:nvSpPr>
        <p:spPr>
          <a:xfrm>
            <a:off x="0" y="1344808"/>
            <a:ext cx="12191998" cy="3824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Table 14">
            <a:extLst>
              <a:ext uri="{FF2B5EF4-FFF2-40B4-BE49-F238E27FC236}">
                <a16:creationId xmlns:a16="http://schemas.microsoft.com/office/drawing/2014/main" id="{00DC7A04-C788-1020-60A8-C29443D58C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617666"/>
              </p:ext>
            </p:extLst>
          </p:nvPr>
        </p:nvGraphicFramePr>
        <p:xfrm>
          <a:off x="329968" y="1344808"/>
          <a:ext cx="10269608" cy="3824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9608">
                  <a:extLst>
                    <a:ext uri="{9D8B030D-6E8A-4147-A177-3AD203B41FA5}">
                      <a16:colId xmlns:a16="http://schemas.microsoft.com/office/drawing/2014/main" val="1330278772"/>
                    </a:ext>
                  </a:extLst>
                </a:gridCol>
              </a:tblGrid>
              <a:tr h="3824352">
                <a:tc>
                  <a:txBody>
                    <a:bodyPr/>
                    <a:lstStyle/>
                    <a:p>
                      <a:pPr algn="l"/>
                      <a:r>
                        <a:rPr lang="sr-Latn-RS" sz="2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NAZIV RADA</a:t>
                      </a:r>
                    </a:p>
                    <a:p>
                      <a:pPr algn="l"/>
                      <a:r>
                        <a:rPr lang="sr-Latn-RS" sz="2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PAPER TITLE</a:t>
                      </a:r>
                    </a:p>
                  </a:txBody>
                  <a:tcPr marR="540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7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623765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2081715-B45F-E857-C95D-1C0C570278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403929"/>
              </p:ext>
            </p:extLst>
          </p:nvPr>
        </p:nvGraphicFramePr>
        <p:xfrm>
          <a:off x="329968" y="5355771"/>
          <a:ext cx="8319510" cy="1334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19510">
                  <a:extLst>
                    <a:ext uri="{9D8B030D-6E8A-4147-A177-3AD203B41FA5}">
                      <a16:colId xmlns:a16="http://schemas.microsoft.com/office/drawing/2014/main" val="2265266771"/>
                    </a:ext>
                  </a:extLst>
                </a:gridCol>
              </a:tblGrid>
              <a:tr h="1334938">
                <a:tc>
                  <a:txBody>
                    <a:bodyPr/>
                    <a:lstStyle/>
                    <a:p>
                      <a:pPr algn="l"/>
                      <a:r>
                        <a:rPr lang="sr-Latn-RS" sz="18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Autori rada</a:t>
                      </a:r>
                    </a:p>
                    <a:p>
                      <a:pPr algn="l"/>
                      <a:r>
                        <a:rPr lang="sr-Latn-RS" sz="1800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Paper authors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62376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1733785-969B-8A25-05DF-0EA60068AF29}"/>
              </a:ext>
            </a:extLst>
          </p:cNvPr>
          <p:cNvSpPr txBox="1"/>
          <p:nvPr/>
        </p:nvSpPr>
        <p:spPr>
          <a:xfrm>
            <a:off x="329968" y="264600"/>
            <a:ext cx="9648518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3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en-US" sz="13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5</a:t>
            </a:r>
            <a:r>
              <a:rPr lang="sr-Latn-RS" sz="13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. SAVETOVANJE O ELEKTRODISTRIBUTIVNIM MREŽAMA sa regionalnim učešćem </a:t>
            </a:r>
            <a:endParaRPr lang="en-US" sz="13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13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15</a:t>
            </a:r>
            <a:r>
              <a:rPr lang="en-US" sz="1300" spc="5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th</a:t>
            </a:r>
            <a:r>
              <a:rPr lang="en-US" sz="13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CONFERENCE ON ELECTRICITY DISTRIBUTION with regional participation</a:t>
            </a:r>
            <a:endParaRPr lang="sr-Latn-RS" sz="13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en-US" sz="105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21</a:t>
            </a:r>
            <a:r>
              <a:rPr lang="pl-PL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- </a:t>
            </a:r>
            <a:r>
              <a:rPr lang="en-US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25</a:t>
            </a:r>
            <a:r>
              <a:rPr lang="pl-PL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/ 09 / 202</a:t>
            </a:r>
            <a:r>
              <a:rPr lang="en-US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6</a:t>
            </a:r>
            <a:r>
              <a:rPr lang="pl-PL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, Kopaonik, Srbija</a:t>
            </a:r>
            <a:r>
              <a:rPr lang="sr-Latn-RS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  <a:endParaRPr lang="sr-Latn-RS" sz="105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Picture 5" descr="The image depicts a serene forest setting with various elements such as wind turbines, solar panels, a small house, and electrical wires, illustrating a renewable energy-powered eco-friendly community.&#10;&#10;AI-generated content may be incorrect.">
            <a:extLst>
              <a:ext uri="{FF2B5EF4-FFF2-40B4-BE49-F238E27FC236}">
                <a16:creationId xmlns:a16="http://schemas.microsoft.com/office/drawing/2014/main" id="{7D69992D-A30C-B2E4-0A07-BE0858AAE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833" y="4082471"/>
            <a:ext cx="3617168" cy="2775529"/>
          </a:xfrm>
          <a:prstGeom prst="rect">
            <a:avLst/>
          </a:prstGeom>
        </p:spPr>
      </p:pic>
      <p:pic>
        <p:nvPicPr>
          <p:cNvPr id="16" name="Picture 15" descr="A minimalistic, white silhouette of a vehicle with no distinct features or details.&#10;&#10;AI-generated content may be incorrect.">
            <a:extLst>
              <a:ext uri="{FF2B5EF4-FFF2-40B4-BE49-F238E27FC236}">
                <a16:creationId xmlns:a16="http://schemas.microsoft.com/office/drawing/2014/main" id="{E48A63C0-E853-0854-4F6C-0D3698272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576" y="264600"/>
            <a:ext cx="540000" cy="46217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59228B-C864-AC07-58DB-3BD5D61830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972" y="337388"/>
            <a:ext cx="432000" cy="33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55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0709DEC-4A20-49C4-5418-B86AD370F6F0}"/>
              </a:ext>
            </a:extLst>
          </p:cNvPr>
          <p:cNvSpPr/>
          <p:nvPr/>
        </p:nvSpPr>
        <p:spPr>
          <a:xfrm>
            <a:off x="0" y="5948313"/>
            <a:ext cx="12192000" cy="909687"/>
          </a:xfrm>
          <a:prstGeom prst="rect">
            <a:avLst/>
          </a:prstGeom>
          <a:gradFill flip="none" rotWithShape="1">
            <a:gsLst>
              <a:gs pos="0">
                <a:srgbClr val="29646A"/>
              </a:gs>
              <a:gs pos="50000">
                <a:srgbClr val="458070"/>
              </a:gs>
              <a:gs pos="100000">
                <a:srgbClr val="72B170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8F0DA6-955B-90D1-43B4-3A89CA3B9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14" y="279084"/>
            <a:ext cx="8475170" cy="473280"/>
          </a:xfrm>
        </p:spPr>
        <p:txBody>
          <a:bodyPr>
            <a:normAutofit/>
          </a:bodyPr>
          <a:lstStyle/>
          <a:p>
            <a:r>
              <a:rPr lang="sr-Latn-RS" sz="2000" b="1" spc="100" dirty="0">
                <a:solidFill>
                  <a:srgbClr val="458070"/>
                </a:solidFill>
                <a:latin typeface="Arial Narrow" panose="020B0606020202030204" pitchFamily="34" charset="0"/>
              </a:rPr>
              <a:t>UVOD</a:t>
            </a:r>
            <a:r>
              <a:rPr lang="en-US" sz="2000" b="1" spc="100" dirty="0">
                <a:solidFill>
                  <a:srgbClr val="458070"/>
                </a:solidFill>
                <a:latin typeface="Arial Narrow" panose="020B0606020202030204" pitchFamily="34" charset="0"/>
              </a:rPr>
              <a:t> / INTRODUCTION</a:t>
            </a:r>
            <a:endParaRPr lang="sr-Latn-RS" sz="3600" b="1" spc="100" dirty="0">
              <a:solidFill>
                <a:srgbClr val="458070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DEF1FD-B8F8-FF04-4EB1-38C5B382FF13}"/>
              </a:ext>
            </a:extLst>
          </p:cNvPr>
          <p:cNvSpPr txBox="1"/>
          <p:nvPr/>
        </p:nvSpPr>
        <p:spPr>
          <a:xfrm>
            <a:off x="312670" y="1048842"/>
            <a:ext cx="11566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Text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Text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..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..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0A1C00-FED3-420C-B645-107C4E2A0BD5}"/>
              </a:ext>
            </a:extLst>
          </p:cNvPr>
          <p:cNvSpPr txBox="1"/>
          <p:nvPr/>
        </p:nvSpPr>
        <p:spPr>
          <a:xfrm>
            <a:off x="311114" y="6184326"/>
            <a:ext cx="108096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5</a:t>
            </a:r>
            <a:r>
              <a:rPr lang="sr-Latn-R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. SAVETOVANJE O ELEKTRODISTRIBUTIVNIM MREŽAMA sa regionalnim učešćem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| 15</a:t>
            </a:r>
            <a:r>
              <a:rPr lang="en-US" sz="1100" spc="5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th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CONFERENCE ON ELECTRICITY DISTRIBUTION with regional participation</a:t>
            </a:r>
            <a:endParaRPr lang="en-US" sz="9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21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- 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25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/ 09 / 202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6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, Kopaonik, Srbija</a:t>
            </a:r>
            <a:r>
              <a:rPr lang="sr-Latn-R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  <a:endParaRPr lang="sr-Latn-RS" sz="9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Picture 3" descr="A minimalistic, white silhouette of a vehicle with no distinct features or details.&#10;&#10;AI-generated content may be incorrect.">
            <a:extLst>
              <a:ext uri="{FF2B5EF4-FFF2-40B4-BE49-F238E27FC236}">
                <a16:creationId xmlns:a16="http://schemas.microsoft.com/office/drawing/2014/main" id="{91DD2A1C-85E2-F642-FB32-262C5647C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058" y="6168153"/>
            <a:ext cx="468000" cy="400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17E843-617D-2CD7-6C24-4E88569A4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329" y="6244791"/>
            <a:ext cx="360000" cy="27918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521364F-8589-B86C-61E5-2ADF77029EEA}"/>
              </a:ext>
            </a:extLst>
          </p:cNvPr>
          <p:cNvCxnSpPr/>
          <p:nvPr/>
        </p:nvCxnSpPr>
        <p:spPr>
          <a:xfrm>
            <a:off x="0" y="668388"/>
            <a:ext cx="1219200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562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F3E4B5-492E-FF2B-1B09-C0CDDABD1673}"/>
              </a:ext>
            </a:extLst>
          </p:cNvPr>
          <p:cNvSpPr/>
          <p:nvPr/>
        </p:nvSpPr>
        <p:spPr>
          <a:xfrm>
            <a:off x="0" y="5948313"/>
            <a:ext cx="12192000" cy="909687"/>
          </a:xfrm>
          <a:prstGeom prst="rect">
            <a:avLst/>
          </a:prstGeom>
          <a:gradFill flip="none" rotWithShape="1">
            <a:gsLst>
              <a:gs pos="0">
                <a:srgbClr val="29646A"/>
              </a:gs>
              <a:gs pos="50000">
                <a:srgbClr val="458070"/>
              </a:gs>
              <a:gs pos="100000">
                <a:srgbClr val="72B170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8154C6-54C0-C714-1484-C9D0CC13E78E}"/>
              </a:ext>
            </a:extLst>
          </p:cNvPr>
          <p:cNvSpPr txBox="1"/>
          <p:nvPr/>
        </p:nvSpPr>
        <p:spPr>
          <a:xfrm>
            <a:off x="312670" y="1048842"/>
            <a:ext cx="11566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Text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Text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..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814186-E0CE-D078-3A5B-8CDB82883D91}"/>
              </a:ext>
            </a:extLst>
          </p:cNvPr>
          <p:cNvSpPr txBox="1"/>
          <p:nvPr/>
        </p:nvSpPr>
        <p:spPr>
          <a:xfrm>
            <a:off x="311114" y="6184326"/>
            <a:ext cx="108096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5</a:t>
            </a:r>
            <a:r>
              <a:rPr lang="sr-Latn-R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. SAVETOVANJE O ELEKTRODISTRIBUTIVNIM MREŽAMA sa regionalnim učešćem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| 15</a:t>
            </a:r>
            <a:r>
              <a:rPr lang="en-US" sz="1100" spc="5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th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CONFERENCE ON ELECTRICITY DISTRIBUTION with regional participation</a:t>
            </a:r>
            <a:endParaRPr lang="en-US" sz="9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21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- 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25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/ 09 / 202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6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, Kopaonik, Srbija</a:t>
            </a:r>
            <a:r>
              <a:rPr lang="sr-Latn-R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  <a:endParaRPr lang="sr-Latn-RS" sz="9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Picture 5" descr="A minimalistic, white silhouette of a vehicle with no distinct features or details.&#10;&#10;AI-generated content may be incorrect.">
            <a:extLst>
              <a:ext uri="{FF2B5EF4-FFF2-40B4-BE49-F238E27FC236}">
                <a16:creationId xmlns:a16="http://schemas.microsoft.com/office/drawing/2014/main" id="{80C70A83-03FC-A11D-282D-4C62EC9E5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058" y="6168153"/>
            <a:ext cx="468000" cy="4005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F5F00B-4812-A243-2832-B83408D005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329" y="6244791"/>
            <a:ext cx="360000" cy="27918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630918F-36F0-0F9E-9A50-D4255FD0CF86}"/>
              </a:ext>
            </a:extLst>
          </p:cNvPr>
          <p:cNvCxnSpPr/>
          <p:nvPr/>
        </p:nvCxnSpPr>
        <p:spPr>
          <a:xfrm>
            <a:off x="0" y="668388"/>
            <a:ext cx="1219200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73E721B0-9637-AE26-C6B3-B74D68F35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14" y="279084"/>
            <a:ext cx="8475170" cy="473280"/>
          </a:xfrm>
        </p:spPr>
        <p:txBody>
          <a:bodyPr>
            <a:normAutofit/>
          </a:bodyPr>
          <a:lstStyle/>
          <a:p>
            <a:r>
              <a:rPr lang="sr-Latn-RS" sz="2000" b="1" spc="100" dirty="0">
                <a:solidFill>
                  <a:srgbClr val="458070"/>
                </a:solidFill>
                <a:latin typeface="Arial Narrow" panose="020B0606020202030204" pitchFamily="34" charset="0"/>
              </a:rPr>
              <a:t>PODNASLOV / SUBTITLE</a:t>
            </a:r>
          </a:p>
        </p:txBody>
      </p:sp>
    </p:spTree>
    <p:extLst>
      <p:ext uri="{BB962C8B-B14F-4D97-AF65-F5344CB8AC3E}">
        <p14:creationId xmlns:p14="http://schemas.microsoft.com/office/powerpoint/2010/main" val="145253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015E2-BB25-000B-2467-6F7AAE091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ABBC62-1B17-907B-ED8F-5E468AC5AC37}"/>
              </a:ext>
            </a:extLst>
          </p:cNvPr>
          <p:cNvSpPr/>
          <p:nvPr/>
        </p:nvSpPr>
        <p:spPr>
          <a:xfrm>
            <a:off x="0" y="5948313"/>
            <a:ext cx="12192000" cy="909687"/>
          </a:xfrm>
          <a:prstGeom prst="rect">
            <a:avLst/>
          </a:prstGeom>
          <a:gradFill flip="none" rotWithShape="1">
            <a:gsLst>
              <a:gs pos="0">
                <a:srgbClr val="29646A"/>
              </a:gs>
              <a:gs pos="50000">
                <a:srgbClr val="458070"/>
              </a:gs>
              <a:gs pos="100000">
                <a:srgbClr val="72B170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EE832B-22B2-E014-AA94-AB36D4597E74}"/>
              </a:ext>
            </a:extLst>
          </p:cNvPr>
          <p:cNvSpPr txBox="1"/>
          <p:nvPr/>
        </p:nvSpPr>
        <p:spPr>
          <a:xfrm>
            <a:off x="312670" y="1048842"/>
            <a:ext cx="11566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Text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Text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..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6BF917-2625-A0F4-8B9C-FFDE7206C883}"/>
              </a:ext>
            </a:extLst>
          </p:cNvPr>
          <p:cNvSpPr txBox="1"/>
          <p:nvPr/>
        </p:nvSpPr>
        <p:spPr>
          <a:xfrm>
            <a:off x="311114" y="6184326"/>
            <a:ext cx="108096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5</a:t>
            </a:r>
            <a:r>
              <a:rPr lang="sr-Latn-R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. SAVETOVANJE O ELEKTRODISTRIBUTIVNIM MREŽAMA sa regionalnim učešćem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| 15</a:t>
            </a:r>
            <a:r>
              <a:rPr lang="en-US" sz="1100" spc="5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th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CONFERENCE ON ELECTRICITY DISTRIBUTION with regional participation</a:t>
            </a:r>
            <a:endParaRPr lang="en-US" sz="9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21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- 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25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/ 09 / 202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6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, Kopaonik, Srbija</a:t>
            </a:r>
            <a:r>
              <a:rPr lang="sr-Latn-R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  <a:endParaRPr lang="sr-Latn-RS" sz="9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Picture 5" descr="A minimalistic, white silhouette of a vehicle with no distinct features or details.&#10;&#10;AI-generated content may be incorrect.">
            <a:extLst>
              <a:ext uri="{FF2B5EF4-FFF2-40B4-BE49-F238E27FC236}">
                <a16:creationId xmlns:a16="http://schemas.microsoft.com/office/drawing/2014/main" id="{7E4A9864-BC9D-C7AE-1264-7B99B9218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058" y="6168153"/>
            <a:ext cx="468000" cy="4005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BA4434-2D05-E8B6-98F7-D2B865040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329" y="6244791"/>
            <a:ext cx="360000" cy="27918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769538D-2FAC-EDEB-A71B-6BC27F4AE5A4}"/>
              </a:ext>
            </a:extLst>
          </p:cNvPr>
          <p:cNvCxnSpPr/>
          <p:nvPr/>
        </p:nvCxnSpPr>
        <p:spPr>
          <a:xfrm>
            <a:off x="0" y="668388"/>
            <a:ext cx="1219200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C759FDEF-72B7-A108-2740-CDD83C28F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14" y="279084"/>
            <a:ext cx="8475170" cy="473280"/>
          </a:xfrm>
        </p:spPr>
        <p:txBody>
          <a:bodyPr>
            <a:normAutofit/>
          </a:bodyPr>
          <a:lstStyle/>
          <a:p>
            <a:r>
              <a:rPr lang="sr-Latn-RS" sz="2000" b="1" spc="100" dirty="0">
                <a:solidFill>
                  <a:srgbClr val="458070"/>
                </a:solidFill>
                <a:latin typeface="Arial Narrow" panose="020B0606020202030204" pitchFamily="34" charset="0"/>
              </a:rPr>
              <a:t>PODNASLOV / SUBTITLE</a:t>
            </a:r>
          </a:p>
        </p:txBody>
      </p:sp>
    </p:spTree>
    <p:extLst>
      <p:ext uri="{BB962C8B-B14F-4D97-AF65-F5344CB8AC3E}">
        <p14:creationId xmlns:p14="http://schemas.microsoft.com/office/powerpoint/2010/main" val="34957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94D15-D717-7DA9-9481-59373265A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D9F825-4FE6-BDF8-FCB6-2BC8391BC585}"/>
              </a:ext>
            </a:extLst>
          </p:cNvPr>
          <p:cNvSpPr/>
          <p:nvPr/>
        </p:nvSpPr>
        <p:spPr>
          <a:xfrm>
            <a:off x="0" y="5948313"/>
            <a:ext cx="12192000" cy="909687"/>
          </a:xfrm>
          <a:prstGeom prst="rect">
            <a:avLst/>
          </a:prstGeom>
          <a:gradFill flip="none" rotWithShape="1">
            <a:gsLst>
              <a:gs pos="0">
                <a:srgbClr val="29646A"/>
              </a:gs>
              <a:gs pos="50000">
                <a:srgbClr val="458070"/>
              </a:gs>
              <a:gs pos="100000">
                <a:srgbClr val="72B170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216EB6-4076-4351-C2A9-D6B480DB20A9}"/>
              </a:ext>
            </a:extLst>
          </p:cNvPr>
          <p:cNvSpPr txBox="1"/>
          <p:nvPr/>
        </p:nvSpPr>
        <p:spPr>
          <a:xfrm>
            <a:off x="312670" y="1048842"/>
            <a:ext cx="11566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Text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Text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..</a:t>
            </a:r>
          </a:p>
          <a:p>
            <a:pPr marL="285750" indent="-285750">
              <a:buBlip>
                <a:blip r:embed="rId2"/>
              </a:buBlip>
            </a:pPr>
            <a:r>
              <a:rPr lang="en-US" dirty="0">
                <a:latin typeface="Arial Narrow" panose="020B0606020202030204" pitchFamily="34" charset="0"/>
              </a:rPr>
              <a:t>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416D3D-F1C6-2447-DB5C-7C87E6119B5A}"/>
              </a:ext>
            </a:extLst>
          </p:cNvPr>
          <p:cNvSpPr txBox="1"/>
          <p:nvPr/>
        </p:nvSpPr>
        <p:spPr>
          <a:xfrm>
            <a:off x="311114" y="6184326"/>
            <a:ext cx="108096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5</a:t>
            </a:r>
            <a:r>
              <a:rPr lang="sr-Latn-R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. SAVETOVANJE O ELEKTRODISTRIBUTIVNIM MREŽAMA sa regionalnim učešćem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| 15</a:t>
            </a:r>
            <a:r>
              <a:rPr lang="en-US" sz="1100" spc="5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th</a:t>
            </a:r>
            <a:r>
              <a:rPr lang="en-US" sz="11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CONFERENCE ON ELECTRICITY DISTRIBUTION with regional participation</a:t>
            </a:r>
            <a:endParaRPr lang="en-US" sz="9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21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- 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25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/ 09 / 202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6</a:t>
            </a:r>
            <a:r>
              <a:rPr lang="pl-PL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, Kopaonik, Srbija</a:t>
            </a:r>
            <a:r>
              <a:rPr lang="sr-Latn-R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9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  <a:endParaRPr lang="sr-Latn-RS" sz="9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Picture 5" descr="A minimalistic, white silhouette of a vehicle with no distinct features or details.&#10;&#10;AI-generated content may be incorrect.">
            <a:extLst>
              <a:ext uri="{FF2B5EF4-FFF2-40B4-BE49-F238E27FC236}">
                <a16:creationId xmlns:a16="http://schemas.microsoft.com/office/drawing/2014/main" id="{005DDBAE-8950-EA8C-BF6C-8D61746020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058" y="6168153"/>
            <a:ext cx="468000" cy="4005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20A1A1-8DC8-25DF-5EC6-1561559DDA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9329" y="6244791"/>
            <a:ext cx="360000" cy="27918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7C383A5-63FA-EC5F-06AA-210C08C89D04}"/>
              </a:ext>
            </a:extLst>
          </p:cNvPr>
          <p:cNvCxnSpPr/>
          <p:nvPr/>
        </p:nvCxnSpPr>
        <p:spPr>
          <a:xfrm>
            <a:off x="0" y="668388"/>
            <a:ext cx="1219200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4796D98B-38B4-C9D5-9BB9-F799D947D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14" y="279084"/>
            <a:ext cx="8475170" cy="473280"/>
          </a:xfrm>
        </p:spPr>
        <p:txBody>
          <a:bodyPr>
            <a:normAutofit/>
          </a:bodyPr>
          <a:lstStyle/>
          <a:p>
            <a:r>
              <a:rPr lang="sr-Latn-RS" sz="2000" b="1" spc="100" dirty="0">
                <a:solidFill>
                  <a:srgbClr val="458070"/>
                </a:solidFill>
                <a:latin typeface="Arial Narrow" panose="020B0606020202030204" pitchFamily="34" charset="0"/>
              </a:rPr>
              <a:t>ZAKLJUČAK / CONCLUSION</a:t>
            </a:r>
          </a:p>
        </p:txBody>
      </p:sp>
    </p:spTree>
    <p:extLst>
      <p:ext uri="{BB962C8B-B14F-4D97-AF65-F5344CB8AC3E}">
        <p14:creationId xmlns:p14="http://schemas.microsoft.com/office/powerpoint/2010/main" val="275875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69F123-D3A9-C3B5-764A-30DD6B280E95}"/>
              </a:ext>
            </a:extLst>
          </p:cNvPr>
          <p:cNvSpPr/>
          <p:nvPr/>
        </p:nvSpPr>
        <p:spPr>
          <a:xfrm flipV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9646A"/>
              </a:gs>
              <a:gs pos="50000">
                <a:srgbClr val="458070"/>
              </a:gs>
              <a:gs pos="100000">
                <a:srgbClr val="72B17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E57012-7F73-65BD-8C35-24CC0E080355}"/>
              </a:ext>
            </a:extLst>
          </p:cNvPr>
          <p:cNvSpPr txBox="1"/>
          <p:nvPr/>
        </p:nvSpPr>
        <p:spPr>
          <a:xfrm>
            <a:off x="506046" y="501061"/>
            <a:ext cx="94939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HVALA NA PA</a:t>
            </a:r>
            <a:r>
              <a:rPr lang="sr-Latn-R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ŽNJI!</a:t>
            </a:r>
          </a:p>
          <a:p>
            <a:r>
              <a:rPr lang="sr-Latn-RS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THANK YOU FOR YOUR ATTENTION!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4F14692B-FEBC-9126-C15D-3C72C8019C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892768"/>
              </p:ext>
            </p:extLst>
          </p:nvPr>
        </p:nvGraphicFramePr>
        <p:xfrm>
          <a:off x="506046" y="1883661"/>
          <a:ext cx="10278699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78699">
                  <a:extLst>
                    <a:ext uri="{9D8B030D-6E8A-4147-A177-3AD203B41FA5}">
                      <a16:colId xmlns:a16="http://schemas.microsoft.com/office/drawing/2014/main" val="4060247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sr-Latn-RS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Kontakt podaci autora</a:t>
                      </a:r>
                    </a:p>
                    <a:p>
                      <a:pPr algn="l"/>
                      <a:r>
                        <a:rPr lang="sr-Latn-RS" b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Contact details</a:t>
                      </a:r>
                      <a:endParaRPr lang="sr-Latn-RS" sz="1600" b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8189034"/>
                  </a:ext>
                </a:extLst>
              </a:tr>
            </a:tbl>
          </a:graphicData>
        </a:graphic>
      </p:graphicFrame>
      <p:pic>
        <p:nvPicPr>
          <p:cNvPr id="5" name="Picture 4" descr="The image depicts a serene forest setting with various elements such as wind turbines, solar panels, a small house, and electrical wires, illustrating a renewable energy-powered eco-friendly community.&#10;&#10;AI-generated content may be incorrect.">
            <a:extLst>
              <a:ext uri="{FF2B5EF4-FFF2-40B4-BE49-F238E27FC236}">
                <a16:creationId xmlns:a16="http://schemas.microsoft.com/office/drawing/2014/main" id="{DD4FA576-53D7-4B28-C4C4-50F103A07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742" y="2586892"/>
            <a:ext cx="5566258" cy="4271107"/>
          </a:xfrm>
          <a:prstGeom prst="rect">
            <a:avLst/>
          </a:prstGeom>
        </p:spPr>
      </p:pic>
      <p:pic>
        <p:nvPicPr>
          <p:cNvPr id="6" name="Picture 5" descr="A minimalistic, white silhouette of a vehicle with no distinct features or details.&#10;&#10;AI-generated content may be incorrect.">
            <a:extLst>
              <a:ext uri="{FF2B5EF4-FFF2-40B4-BE49-F238E27FC236}">
                <a16:creationId xmlns:a16="http://schemas.microsoft.com/office/drawing/2014/main" id="{A84B5C80-3530-251B-5A40-46DEC5D1E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81" y="4994912"/>
            <a:ext cx="443477" cy="3795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6E2F27-B8F7-FA1D-2D9C-82FC49218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473" y="5076232"/>
            <a:ext cx="354781" cy="2751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4DBF86-D339-4158-F980-58B98DC84EF3}"/>
              </a:ext>
            </a:extLst>
          </p:cNvPr>
          <p:cNvSpPr txBox="1"/>
          <p:nvPr/>
        </p:nvSpPr>
        <p:spPr>
          <a:xfrm>
            <a:off x="506046" y="5541331"/>
            <a:ext cx="9648518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3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1</a:t>
            </a:r>
            <a:r>
              <a:rPr lang="en-US" sz="13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5</a:t>
            </a:r>
            <a:r>
              <a:rPr lang="sr-Latn-RS" sz="13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. SAVETOVANJE O ELEKTRODISTRIBUTIVNIM MREŽAMA sa regionalnim učešćem </a:t>
            </a:r>
            <a:endParaRPr lang="en-US" sz="13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13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15</a:t>
            </a:r>
            <a:r>
              <a:rPr lang="en-US" sz="1300" spc="50" baseline="30000" dirty="0">
                <a:solidFill>
                  <a:schemeClr val="bg1"/>
                </a:solidFill>
                <a:latin typeface="Arial Narrow" panose="020B0606020202030204" pitchFamily="34" charset="0"/>
              </a:rPr>
              <a:t>th</a:t>
            </a:r>
            <a:r>
              <a:rPr lang="en-US" sz="130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CONFERENCE ON ELECTRICITY DISTRIBUTION with regional participation</a:t>
            </a:r>
            <a:endParaRPr lang="sr-Latn-RS" sz="130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endParaRPr lang="en-US" sz="105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en-US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21</a:t>
            </a:r>
            <a:r>
              <a:rPr lang="pl-PL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- </a:t>
            </a:r>
            <a:r>
              <a:rPr lang="en-US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25</a:t>
            </a:r>
            <a:r>
              <a:rPr lang="pl-PL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/ 09 / 202</a:t>
            </a:r>
            <a:r>
              <a:rPr lang="en-US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6</a:t>
            </a:r>
            <a:r>
              <a:rPr lang="pl-PL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, Kopaonik, Srbija</a:t>
            </a:r>
            <a:r>
              <a:rPr lang="sr-Latn-RS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n-US" sz="1050" spc="50" dirty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  <a:endParaRPr lang="sr-Latn-RS" sz="1050" spc="5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755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236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Arial Narrow</vt:lpstr>
      <vt:lpstr>Calibri</vt:lpstr>
      <vt:lpstr>Calibri Light</vt:lpstr>
      <vt:lpstr>Office Theme</vt:lpstr>
      <vt:lpstr>PowerPoint Presentation</vt:lpstr>
      <vt:lpstr>UVOD / INTRODUCTION</vt:lpstr>
      <vt:lpstr>PODNASLOV / SUBTITLE</vt:lpstr>
      <vt:lpstr>PODNASLOV / SUBTITLE</vt:lpstr>
      <vt:lpstr>ZAKLJUČAK / 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Marija Markovic</dc:creator>
  <cp:lastModifiedBy>Marija Markovic</cp:lastModifiedBy>
  <cp:revision>10</cp:revision>
  <dcterms:created xsi:type="dcterms:W3CDTF">2022-06-27T13:16:37Z</dcterms:created>
  <dcterms:modified xsi:type="dcterms:W3CDTF">2026-05-26T11:10:47Z</dcterms:modified>
</cp:coreProperties>
</file>